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1"/>
  </p:notesMasterIdLst>
  <p:sldIdLst>
    <p:sldId id="310" r:id="rId6"/>
    <p:sldId id="311" r:id="rId7"/>
    <p:sldId id="294" r:id="rId8"/>
    <p:sldId id="301" r:id="rId9"/>
    <p:sldId id="298" r:id="rId10"/>
    <p:sldId id="299" r:id="rId11"/>
    <p:sldId id="256" r:id="rId12"/>
    <p:sldId id="257" r:id="rId13"/>
    <p:sldId id="285" r:id="rId14"/>
    <p:sldId id="286" r:id="rId15"/>
    <p:sldId id="287" r:id="rId16"/>
    <p:sldId id="258" r:id="rId17"/>
    <p:sldId id="259" r:id="rId18"/>
    <p:sldId id="260" r:id="rId19"/>
    <p:sldId id="264" r:id="rId20"/>
    <p:sldId id="265" r:id="rId21"/>
    <p:sldId id="266" r:id="rId22"/>
    <p:sldId id="268" r:id="rId23"/>
    <p:sldId id="269" r:id="rId24"/>
    <p:sldId id="270" r:id="rId25"/>
    <p:sldId id="312" r:id="rId26"/>
    <p:sldId id="313" r:id="rId27"/>
    <p:sldId id="272" r:id="rId28"/>
    <p:sldId id="273" r:id="rId29"/>
    <p:sldId id="291" r:id="rId30"/>
    <p:sldId id="275" r:id="rId31"/>
    <p:sldId id="277" r:id="rId32"/>
    <p:sldId id="281" r:id="rId33"/>
    <p:sldId id="282" r:id="rId34"/>
    <p:sldId id="283" r:id="rId35"/>
    <p:sldId id="295" r:id="rId36"/>
    <p:sldId id="302" r:id="rId37"/>
    <p:sldId id="307" r:id="rId38"/>
    <p:sldId id="309" r:id="rId39"/>
    <p:sldId id="30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F09C2-900A-4A57-B660-E270EE38B108}" type="datetimeFigureOut">
              <a:rPr lang="en-US" smtClean="0"/>
              <a:t>12/6/2020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12989-D82C-46E6-90CC-28DB2F1595B3}" type="slidenum">
              <a:rPr lang="en-US" smtClean="0"/>
              <a:t>‹#›</a:t>
            </a:fld>
            <a:endParaRPr lang="en-US"/>
          </a:p>
        </p:txBody>
      </p:sp>
    </p:spTree>
    <p:extLst>
      <p:ext uri="{BB962C8B-B14F-4D97-AF65-F5344CB8AC3E}">
        <p14:creationId xmlns:p14="http://schemas.microsoft.com/office/powerpoint/2010/main" val="251537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E11D0-F603-479B-8C99-3B9DB81ABD70}" type="slidenum">
              <a:rPr lang="en-US" smtClean="0"/>
              <a:t>22</a:t>
            </a:fld>
            <a:endParaRPr lang="en-US"/>
          </a:p>
        </p:txBody>
      </p:sp>
    </p:spTree>
    <p:extLst>
      <p:ext uri="{BB962C8B-B14F-4D97-AF65-F5344CB8AC3E}">
        <p14:creationId xmlns:p14="http://schemas.microsoft.com/office/powerpoint/2010/main" val="338152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0360B3-6287-4B0A-9275-D5162D2136AF}"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1761614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0360B3-6287-4B0A-9275-D5162D2136AF}"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11578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0360B3-6287-4B0A-9275-D5162D2136AF}"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363288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0360B3-6287-4B0A-9275-D5162D2136AF}"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22211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0360B3-6287-4B0A-9275-D5162D2136AF}"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215516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0360B3-6287-4B0A-9275-D5162D2136AF}"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295613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0360B3-6287-4B0A-9275-D5162D2136AF}" type="datetimeFigureOut">
              <a:rPr lang="en-US" smtClean="0"/>
              <a:pPr/>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121835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0360B3-6287-4B0A-9275-D5162D2136AF}" type="datetimeFigureOut">
              <a:rPr lang="en-US" smtClean="0"/>
              <a:pPr/>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129353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360B3-6287-4B0A-9275-D5162D2136AF}" type="datetimeFigureOut">
              <a:rPr lang="en-US" smtClean="0"/>
              <a:pPr/>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28905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0360B3-6287-4B0A-9275-D5162D2136AF}"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117305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0360B3-6287-4B0A-9275-D5162D2136AF}"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5815E-9448-419B-A083-5BE7C8015215}" type="slidenum">
              <a:rPr lang="en-US" smtClean="0"/>
              <a:pPr/>
              <a:t>‹#›</a:t>
            </a:fld>
            <a:endParaRPr lang="en-US"/>
          </a:p>
        </p:txBody>
      </p:sp>
    </p:spTree>
    <p:extLst>
      <p:ext uri="{BB962C8B-B14F-4D97-AF65-F5344CB8AC3E}">
        <p14:creationId xmlns:p14="http://schemas.microsoft.com/office/powerpoint/2010/main" val="184775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360B3-6287-4B0A-9275-D5162D2136AF}" type="datetimeFigureOut">
              <a:rPr lang="en-US" smtClean="0"/>
              <a:pPr/>
              <a:t>12/6/2020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5815E-9448-419B-A083-5BE7C8015215}" type="slidenum">
              <a:rPr lang="en-US" smtClean="0"/>
              <a:pPr/>
              <a:t>‹#›</a:t>
            </a:fld>
            <a:endParaRPr lang="en-US"/>
          </a:p>
        </p:txBody>
      </p:sp>
    </p:spTree>
    <p:extLst>
      <p:ext uri="{BB962C8B-B14F-4D97-AF65-F5344CB8AC3E}">
        <p14:creationId xmlns:p14="http://schemas.microsoft.com/office/powerpoint/2010/main" val="1795753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file:///D:\slides\Update%20slides\new%20pic\my%20pic%20and%20position\my%20pic%20and%20movies\movie\SNS%20DR%20RAVARI%201.mp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838200"/>
          </a:xfrm>
        </p:spPr>
        <p:txBody>
          <a:bodyPr>
            <a:normAutofit/>
          </a:bodyPr>
          <a:lstStyle/>
          <a:p>
            <a:r>
              <a:rPr lang="fa-IR" sz="2800" b="1" dirty="0">
                <a:cs typeface="B Yagut" pitchFamily="2" charset="-78"/>
              </a:rPr>
              <a:t>مراقبتهای ادغام یافته سلامت کودکان </a:t>
            </a:r>
            <a:endParaRPr lang="en-US" sz="2800" b="1" dirty="0">
              <a:cs typeface="B Yagut" pitchFamily="2" charset="-78"/>
            </a:endParaRPr>
          </a:p>
        </p:txBody>
      </p:sp>
      <p:sp>
        <p:nvSpPr>
          <p:cNvPr id="3" name="Subtitle 2"/>
          <p:cNvSpPr>
            <a:spLocks noGrp="1"/>
          </p:cNvSpPr>
          <p:nvPr>
            <p:ph type="subTitle" idx="1"/>
          </p:nvPr>
        </p:nvSpPr>
        <p:spPr>
          <a:xfrm>
            <a:off x="1371600" y="1752600"/>
            <a:ext cx="6400800" cy="914400"/>
          </a:xfrm>
        </p:spPr>
        <p:txBody>
          <a:bodyPr>
            <a:noAutofit/>
          </a:bodyPr>
          <a:lstStyle/>
          <a:p>
            <a:r>
              <a:rPr lang="fa-IR" sz="2800" b="1" dirty="0">
                <a:solidFill>
                  <a:schemeClr val="tx1"/>
                </a:solidFill>
                <a:cs typeface="B Yagut" panose="00000400000000000000" pitchFamily="2" charset="-78"/>
              </a:rPr>
              <a:t>تغذیه جایگزین در 6 ماه اول تولد و اصول تغذیه مصنوعی در شیرخواران </a:t>
            </a:r>
            <a:endParaRPr lang="en-US" sz="2800" b="1" dirty="0">
              <a:solidFill>
                <a:schemeClr val="tx1"/>
              </a:solidFill>
              <a:cs typeface="B Yagut" pitchFamily="2" charset="-78"/>
            </a:endParaRPr>
          </a:p>
        </p:txBody>
      </p:sp>
      <p:pic>
        <p:nvPicPr>
          <p:cNvPr id="1026" name="Picture 2" descr="C:\Users\Yeti\Desktop\غذای-کمکی.jpg"/>
          <p:cNvPicPr>
            <a:picLocks noChangeAspect="1" noChangeArrowheads="1"/>
          </p:cNvPicPr>
          <p:nvPr/>
        </p:nvPicPr>
        <p:blipFill>
          <a:blip r:embed="rId2"/>
          <a:srcRect/>
          <a:stretch>
            <a:fillRect/>
          </a:stretch>
        </p:blipFill>
        <p:spPr bwMode="auto">
          <a:xfrm>
            <a:off x="1928794" y="2857496"/>
            <a:ext cx="5572164" cy="3714776"/>
          </a:xfrm>
          <a:prstGeom prst="rect">
            <a:avLst/>
          </a:prstGeom>
          <a:noFill/>
        </p:spPr>
      </p:pic>
    </p:spTree>
    <p:extLst>
      <p:ext uri="{BB962C8B-B14F-4D97-AF65-F5344CB8AC3E}">
        <p14:creationId xmlns:p14="http://schemas.microsoft.com/office/powerpoint/2010/main" val="242063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Autofit/>
          </a:bodyPr>
          <a:lstStyle/>
          <a:p>
            <a:pPr marL="457200" indent="-457200" algn="r" rtl="1">
              <a:buFont typeface="Wingdings" panose="05000000000000000000" pitchFamily="2" charset="2"/>
              <a:buChar char="v"/>
            </a:pPr>
            <a:r>
              <a:rPr lang="fa-IR" sz="2800" b="1" dirty="0">
                <a:cs typeface="B Yagut" pitchFamily="2" charset="-78"/>
              </a:rPr>
              <a:t>حمایتهای لازم برای شیرخواران محروم از شیر مادر</a:t>
            </a:r>
            <a:r>
              <a:rPr lang="en-US" sz="2800" b="1" dirty="0">
                <a:cs typeface="B Yagut" pitchFamily="2" charset="-78"/>
              </a:rPr>
              <a:t>:</a:t>
            </a:r>
            <a:r>
              <a:rPr lang="fa-IR" sz="2800" b="1" dirty="0">
                <a:cs typeface="B Yagut" pitchFamily="2" charset="-78"/>
              </a:rPr>
              <a:t> </a:t>
            </a:r>
            <a:endParaRPr lang="en-US" sz="2800" b="1" dirty="0">
              <a:cs typeface="B Yagut" pitchFamily="2" charset="-78"/>
            </a:endParaRPr>
          </a:p>
        </p:txBody>
      </p:sp>
      <p:sp>
        <p:nvSpPr>
          <p:cNvPr id="3" name="Content Placeholder 2"/>
          <p:cNvSpPr>
            <a:spLocks noGrp="1"/>
          </p:cNvSpPr>
          <p:nvPr>
            <p:ph idx="1"/>
          </p:nvPr>
        </p:nvSpPr>
        <p:spPr>
          <a:xfrm>
            <a:off x="381000" y="1066800"/>
            <a:ext cx="8229600" cy="5562600"/>
          </a:xfrm>
        </p:spPr>
        <p:txBody>
          <a:bodyPr>
            <a:noAutofit/>
          </a:bodyPr>
          <a:lstStyle/>
          <a:p>
            <a:pPr algn="just" rtl="1">
              <a:buFont typeface="Wingdings" pitchFamily="2" charset="2"/>
              <a:buChar char="q"/>
            </a:pPr>
            <a:r>
              <a:rPr lang="fa-IR" sz="2300" dirty="0">
                <a:cs typeface="B Yagut" pitchFamily="2" charset="-78"/>
              </a:rPr>
              <a:t>مراقبین سلامت بایستی مشاوره شیردهی را بعلاوه پیگیری و حمایت مادر تا شروع موفق تولید شیر و افزایش کامل شیرمادرادامه دهند  و ارائه توصیه های کلی در مورد سلامت مادر، استراحت کافی،تغذیه مناسب و دریافت مایعات و پستان گذاشتن مکرر، برقراری تماس پوستی مادر و شیرخوار، وضعیت درست شیردهی، خوابیدن مادر و شیرخوار با هم را توصیه کنند.</a:t>
            </a:r>
          </a:p>
          <a:p>
            <a:pPr algn="just" rtl="1">
              <a:buFont typeface="Wingdings" pitchFamily="2" charset="2"/>
              <a:buChar char="q"/>
            </a:pPr>
            <a:r>
              <a:rPr lang="fa-IR" sz="2300" dirty="0">
                <a:cs typeface="B Yagut" pitchFamily="2" charset="-78"/>
              </a:rPr>
              <a:t>مادران را تشویق کنید که با کوچکترین مشکل و قبل از مشاوره ، به شیرخوار</a:t>
            </a:r>
            <a:br>
              <a:rPr lang="fa-IR" sz="2300" dirty="0">
                <a:cs typeface="B Yagut" pitchFamily="2" charset="-78"/>
              </a:rPr>
            </a:br>
            <a:r>
              <a:rPr lang="fa-IR" sz="2300" dirty="0">
                <a:cs typeface="B Yagut" pitchFamily="2" charset="-78"/>
              </a:rPr>
              <a:t>خود شیرمصنوعی ندهند و قبل از تصمیم برای هر تغییری در تغذیه فرزندشان</a:t>
            </a:r>
            <a:br>
              <a:rPr lang="fa-IR" sz="2300" dirty="0">
                <a:cs typeface="B Yagut" pitchFamily="2" charset="-78"/>
              </a:rPr>
            </a:br>
            <a:r>
              <a:rPr lang="fa-IR" sz="2300" dirty="0">
                <a:cs typeface="B Yagut" pitchFamily="2" charset="-78"/>
              </a:rPr>
              <a:t>به مراکز جامع سلامت مراجعه کنند.</a:t>
            </a:r>
          </a:p>
          <a:p>
            <a:pPr algn="just" rtl="1">
              <a:buFont typeface="Wingdings" pitchFamily="2" charset="2"/>
              <a:buChar char="q"/>
            </a:pPr>
            <a:r>
              <a:rPr lang="fa-IR" sz="2300" dirty="0">
                <a:cs typeface="B Yagut" pitchFamily="2" charset="-78"/>
              </a:rPr>
              <a:t>مراقبین سلامت با ارزیابی وضعیت مادر و شیرخوار نیاز به شیرمصنوعی را</a:t>
            </a:r>
            <a:br>
              <a:rPr lang="fa-IR" sz="2300" dirty="0">
                <a:cs typeface="B Yagut" pitchFamily="2" charset="-78"/>
              </a:rPr>
            </a:br>
            <a:r>
              <a:rPr lang="fa-IR" sz="2300" dirty="0">
                <a:cs typeface="B Yagut" pitchFamily="2" charset="-78"/>
              </a:rPr>
              <a:t>بررسی و با آموزش مادر و ارائه مراقبتهای لازم سعی در رفع مشکل و حفظ</a:t>
            </a:r>
            <a:br>
              <a:rPr lang="fa-IR" sz="2300" dirty="0">
                <a:cs typeface="B Yagut" pitchFamily="2" charset="-78"/>
              </a:rPr>
            </a:br>
            <a:r>
              <a:rPr lang="fa-IR" sz="2300" dirty="0">
                <a:cs typeface="B Yagut" pitchFamily="2" charset="-78"/>
              </a:rPr>
              <a:t>تداوم شیردهی مادر را دارند، تا شیرخوار بی دلیل از شیرمادر محروم نشود</a:t>
            </a:r>
            <a:br>
              <a:rPr lang="fa-IR" sz="2300" dirty="0">
                <a:cs typeface="B Yagut" pitchFamily="2" charset="-78"/>
              </a:rPr>
            </a:br>
            <a:r>
              <a:rPr lang="fa-IR" sz="2300" dirty="0">
                <a:cs typeface="B Yagut" pitchFamily="2" charset="-78"/>
              </a:rPr>
              <a:t>چنانچه آموزشها و مشاوره موثر نیفتد، شیرخوار می تواند از شیرمصنوعی</a:t>
            </a:r>
            <a:br>
              <a:rPr lang="fa-IR" sz="2300" dirty="0">
                <a:cs typeface="B Yagut" pitchFamily="2" charset="-78"/>
              </a:rPr>
            </a:br>
            <a:r>
              <a:rPr lang="fa-IR" sz="2300" dirty="0">
                <a:cs typeface="B Yagut" pitchFamily="2" charset="-78"/>
              </a:rPr>
              <a:t>یارانه ای(در روستا بطور رایگان و در شهر کوپن) استفاده کند. بنابراین</a:t>
            </a:r>
            <a:br>
              <a:rPr lang="fa-IR" sz="2300" dirty="0">
                <a:cs typeface="B Yagut" pitchFamily="2" charset="-78"/>
              </a:rPr>
            </a:br>
            <a:r>
              <a:rPr lang="fa-IR" sz="2300" dirty="0">
                <a:cs typeface="B Yagut" pitchFamily="2" charset="-78"/>
              </a:rPr>
              <a:t>مادرانی که سر خود شیرمصنوعی شروع می کنند از دریافت شیرمصنوعی</a:t>
            </a:r>
            <a:br>
              <a:rPr lang="fa-IR" sz="2300" dirty="0">
                <a:cs typeface="B Yagut" pitchFamily="2" charset="-78"/>
              </a:rPr>
            </a:br>
            <a:r>
              <a:rPr lang="fa-IR" sz="2300" dirty="0">
                <a:cs typeface="B Yagut" pitchFamily="2" charset="-78"/>
              </a:rPr>
              <a:t>یارانه ای محروم می شوند.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51824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60438"/>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تولید شیر وشیردهی مجدد</a:t>
            </a:r>
            <a:endParaRPr lang="en-US" sz="3200" b="1" dirty="0">
              <a:cs typeface="B Yagut" pitchFamily="2" charset="-78"/>
            </a:endParaRPr>
          </a:p>
        </p:txBody>
      </p:sp>
      <p:sp>
        <p:nvSpPr>
          <p:cNvPr id="3" name="Content Placeholder 2"/>
          <p:cNvSpPr>
            <a:spLocks noGrp="1"/>
          </p:cNvSpPr>
          <p:nvPr>
            <p:ph idx="1"/>
          </p:nvPr>
        </p:nvSpPr>
        <p:spPr>
          <a:xfrm>
            <a:off x="533400" y="990600"/>
            <a:ext cx="8229600" cy="5181600"/>
          </a:xfrm>
        </p:spPr>
        <p:txBody>
          <a:bodyPr>
            <a:noAutofit/>
          </a:bodyPr>
          <a:lstStyle/>
          <a:p>
            <a:pPr marL="0" indent="0" algn="just" rtl="1">
              <a:buNone/>
            </a:pPr>
            <a:r>
              <a:rPr lang="fa-IR" sz="2300" b="1" dirty="0">
                <a:cs typeface="B Yagut" pitchFamily="2" charset="-78"/>
              </a:rPr>
              <a:t>تولید شیر در فرزندخواندگی: </a:t>
            </a:r>
            <a:r>
              <a:rPr lang="fa-IR" sz="2300" dirty="0">
                <a:cs typeface="B Yagut" pitchFamily="2" charset="-78"/>
              </a:rPr>
              <a:t>تحریک تولید شیر در مادری که عموما می خواهد بدون حاملگی شیردهی کند.</a:t>
            </a:r>
          </a:p>
          <a:p>
            <a:pPr marL="0" indent="0" algn="just" rtl="1">
              <a:buNone/>
            </a:pPr>
            <a:r>
              <a:rPr lang="fa-IR" sz="2300" b="1" dirty="0">
                <a:cs typeface="B Yagut" pitchFamily="2" charset="-78"/>
              </a:rPr>
              <a:t>شیردهی مجدد: </a:t>
            </a:r>
            <a:r>
              <a:rPr lang="fa-IR" sz="2300" dirty="0">
                <a:cs typeface="B Yagut" pitchFamily="2" charset="-78"/>
              </a:rPr>
              <a:t>تولید مجدد شیر در مادری که قبلا شیردهی داشته حتی قبلا تولید شیربرای شیرخوار خود داشته اما شیر نداده) ویا اکنون کاهش شدیدی در تولید شیر دارد و یا پس از بارداری طبیعی به دلایلی شیردهی خود را قطع نموده است.</a:t>
            </a:r>
          </a:p>
          <a:p>
            <a:pPr marL="0" indent="0" algn="just" rtl="1">
              <a:buNone/>
            </a:pPr>
            <a:r>
              <a:rPr lang="fa-IR" sz="2300" b="1" dirty="0">
                <a:cs typeface="B Yagut" pitchFamily="2" charset="-78"/>
              </a:rPr>
              <a:t>در شیردهی مجدد: </a:t>
            </a:r>
            <a:r>
              <a:rPr lang="fa-IR" sz="2300" dirty="0">
                <a:cs typeface="B Yagut" pitchFamily="2" charset="-78"/>
              </a:rPr>
              <a:t>در واقع خواست مادر در برقراری مجدد شیردهی پس از قطع شیردهی، برای افزایش ارتباط عاطفی خود با شیرخوار است یا برای بهبودی مشکلات سلامتی شیرخوار بعد از قطع شیردهی از قبیل: شک و یا اثبات به عدم تحمل شیر مصنوعی مورد استفاده.</a:t>
            </a:r>
          </a:p>
          <a:p>
            <a:pPr marL="0" indent="0" algn="just" rtl="1">
              <a:buNone/>
            </a:pPr>
            <a:r>
              <a:rPr lang="fa-IR" sz="2300" b="1" dirty="0">
                <a:cs typeface="B Yagut" pitchFamily="2" charset="-78"/>
              </a:rPr>
              <a:t>شرایطی که منجر به قطع شیردهی و یا عدم موفقیت در شروع و ادامه شیردهی شده مثل :</a:t>
            </a:r>
            <a:r>
              <a:rPr lang="fa-IR" sz="2300" dirty="0">
                <a:cs typeface="B Yagut" pitchFamily="2" charset="-78"/>
              </a:rPr>
              <a:t> شرایط مربوط پستان یا نیپل، بیماری، یا جدائی مادر و شیرخوار ،عدم حمایت بیمارستان  از مادر بعد زایمان در شروع شیردهی، شرایط شیرخوار از قبیل نارسی، آنومالیهای صورت و دهان و سوء تغذیه، کم آبی شدید و یا بستری در بیمارستان.</a:t>
            </a:r>
            <a:endParaRPr lang="en-US" sz="23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40583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با شیرکمکی بجز شیر مادر </a:t>
            </a:r>
            <a:r>
              <a:rPr lang="en-US" sz="3200" b="1" dirty="0">
                <a:cs typeface="B Yagut" pitchFamily="2" charset="-78"/>
              </a:rPr>
              <a:t>:</a:t>
            </a:r>
          </a:p>
        </p:txBody>
      </p:sp>
      <p:sp>
        <p:nvSpPr>
          <p:cNvPr id="3" name="Content Placeholder 2"/>
          <p:cNvSpPr>
            <a:spLocks noGrp="1"/>
          </p:cNvSpPr>
          <p:nvPr>
            <p:ph idx="1"/>
          </p:nvPr>
        </p:nvSpPr>
        <p:spPr>
          <a:xfrm>
            <a:off x="381000" y="1371600"/>
            <a:ext cx="8305800" cy="4191000"/>
          </a:xfrm>
        </p:spPr>
        <p:txBody>
          <a:bodyPr>
            <a:normAutofit/>
          </a:bodyPr>
          <a:lstStyle/>
          <a:p>
            <a:pPr marL="0" lvl="0" indent="0" algn="just" rtl="1">
              <a:buClr>
                <a:srgbClr val="72A376"/>
              </a:buClr>
              <a:buNone/>
            </a:pPr>
            <a:r>
              <a:rPr lang="fa-IR" sz="2500" dirty="0">
                <a:solidFill>
                  <a:prstClr val="black"/>
                </a:solidFill>
                <a:cs typeface="B Yagut" pitchFamily="2" charset="-78"/>
              </a:rPr>
              <a:t>متاسفانه تجویز شير کمکی با شیرخشک رایج است. </a:t>
            </a:r>
          </a:p>
          <a:p>
            <a:pPr marL="0" lvl="0" indent="0" algn="just" rtl="1">
              <a:buClr>
                <a:srgbClr val="72A376"/>
              </a:buClr>
              <a:buNone/>
            </a:pPr>
            <a:r>
              <a:rPr lang="fa-IR" sz="2500" b="1" dirty="0">
                <a:solidFill>
                  <a:prstClr val="black"/>
                </a:solidFill>
                <a:cs typeface="B Yagut" pitchFamily="2" charset="-78"/>
              </a:rPr>
              <a:t>نتیجه: </a:t>
            </a:r>
            <a:r>
              <a:rPr lang="fa-IR" sz="2500" dirty="0">
                <a:solidFill>
                  <a:prstClr val="black"/>
                </a:solidFill>
                <a:cs typeface="B Yagut" pitchFamily="2" charset="-78"/>
              </a:rPr>
              <a:t>کاهش اعتماد به نفس مادر در توانائی برآورد نیازهای تغذیه ای شیرخوارش وتداوم تغذیه با شیرمصنوعی و نهایتا تداخل در تداوم  تغذیه با شیرمادر.</a:t>
            </a:r>
          </a:p>
        </p:txBody>
      </p:sp>
      <p:pic>
        <p:nvPicPr>
          <p:cNvPr id="5" name="Picture 4">
            <a:extLst>
              <a:ext uri="{FF2B5EF4-FFF2-40B4-BE49-F238E27FC236}">
                <a16:creationId xmlns:a16="http://schemas.microsoft.com/office/drawing/2014/main" xmlns="" id="{D3FE8D81-4226-4B6F-B14B-548C6EC5E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124200"/>
            <a:ext cx="5029200" cy="33528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90824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580" y="260647"/>
            <a:ext cx="8229600" cy="1042689"/>
          </a:xfrm>
        </p:spPr>
        <p:txBody>
          <a:bodyPr>
            <a:noAutofit/>
          </a:bodyPr>
          <a:lstStyle/>
          <a:p>
            <a:pPr marL="457200" lvl="0" indent="-457200" algn="r" rtl="1">
              <a:buFont typeface="Wingdings" panose="05000000000000000000" pitchFamily="2" charset="2"/>
              <a:buChar char="v"/>
            </a:pPr>
            <a:r>
              <a:rPr lang="fa-IR" sz="2800" b="1" dirty="0">
                <a:cs typeface="B Yagut" pitchFamily="2" charset="-78"/>
              </a:rPr>
              <a:t>دلایل بی مورد در استفاده از شیرمصنوعی و مخاطرات آن</a:t>
            </a:r>
            <a:r>
              <a:rPr lang="en-US" sz="2800" b="1" dirty="0">
                <a:cs typeface="B Yagut" pitchFamily="2" charset="-78"/>
              </a:rPr>
              <a:t>:</a:t>
            </a:r>
            <a:r>
              <a:rPr lang="fa-IR" sz="2800" b="1" dirty="0">
                <a:cs typeface="B Yagut" pitchFamily="2" charset="-78"/>
              </a:rPr>
              <a:t/>
            </a:r>
            <a:br>
              <a:rPr lang="fa-IR" sz="2800" b="1" dirty="0">
                <a:cs typeface="B Yagut" pitchFamily="2" charset="-78"/>
              </a:rPr>
            </a:br>
            <a:endParaRPr lang="en-US" sz="2800" b="1" dirty="0">
              <a:cs typeface="B Yagut" pitchFamily="2" charset="-78"/>
            </a:endParaRPr>
          </a:p>
        </p:txBody>
      </p:sp>
      <p:sp>
        <p:nvSpPr>
          <p:cNvPr id="3" name="Content Placeholder 2"/>
          <p:cNvSpPr>
            <a:spLocks noGrp="1"/>
          </p:cNvSpPr>
          <p:nvPr>
            <p:ph idx="1"/>
          </p:nvPr>
        </p:nvSpPr>
        <p:spPr>
          <a:xfrm>
            <a:off x="457200" y="1600200"/>
            <a:ext cx="8229600" cy="4525963"/>
          </a:xfrm>
        </p:spPr>
        <p:txBody>
          <a:bodyPr>
            <a:normAutofit/>
          </a:bodyPr>
          <a:lstStyle/>
          <a:p>
            <a:pPr marL="355600" indent="0" algn="just" rtl="1">
              <a:spcBef>
                <a:spcPts val="1200"/>
              </a:spcBef>
              <a:buNone/>
            </a:pPr>
            <a:r>
              <a:rPr lang="fa-IR" sz="2300" dirty="0">
                <a:cs typeface="B Yagut" pitchFamily="2" charset="-78"/>
              </a:rPr>
              <a:t>1.تصور نداشتن شیر و ناکافی بودن ترشح کلستروم تا آمدن شیر  </a:t>
            </a:r>
          </a:p>
          <a:p>
            <a:pPr marL="534988" lvl="1" indent="-179388" algn="just" rtl="1">
              <a:spcBef>
                <a:spcPts val="1200"/>
              </a:spcBef>
              <a:buFont typeface="Wingdings" pitchFamily="2" charset="2"/>
              <a:buChar char="ü"/>
            </a:pPr>
            <a:r>
              <a:rPr lang="fa-IR" sz="2300" dirty="0">
                <a:cs typeface="B Yagut" pitchFamily="2" charset="-78"/>
              </a:rPr>
              <a:t> تغییر فلور میکروبی روده </a:t>
            </a:r>
          </a:p>
          <a:p>
            <a:pPr marL="534988" lvl="1" indent="-179388" algn="just" rtl="1">
              <a:spcBef>
                <a:spcPts val="1200"/>
              </a:spcBef>
              <a:buFont typeface="Wingdings" pitchFamily="2" charset="2"/>
              <a:buChar char="ü"/>
            </a:pPr>
            <a:r>
              <a:rPr lang="fa-IR" sz="2300" dirty="0">
                <a:cs typeface="B Yagut" pitchFamily="2" charset="-78"/>
              </a:rPr>
              <a:t> حساس کردن شیرخوار </a:t>
            </a:r>
          </a:p>
          <a:p>
            <a:pPr marL="534988" lvl="1" indent="-179388" algn="just" rtl="1">
              <a:spcBef>
                <a:spcPts val="1200"/>
              </a:spcBef>
              <a:buFont typeface="Wingdings" pitchFamily="2" charset="2"/>
              <a:buChar char="ü"/>
            </a:pPr>
            <a:r>
              <a:rPr lang="fa-IR" sz="2300" dirty="0">
                <a:cs typeface="B Yagut" pitchFamily="2" charset="-78"/>
              </a:rPr>
              <a:t> افزایش احتمال اسهال </a:t>
            </a:r>
          </a:p>
          <a:p>
            <a:pPr marL="534988" lvl="1" indent="-179388" algn="just" rtl="1">
              <a:spcBef>
                <a:spcPts val="1200"/>
              </a:spcBef>
              <a:buFont typeface="Wingdings" pitchFamily="2" charset="2"/>
              <a:buChar char="ü"/>
            </a:pPr>
            <a:r>
              <a:rPr lang="fa-IR" sz="2300" dirty="0">
                <a:cs typeface="B Yagut" pitchFamily="2" charset="-78"/>
              </a:rPr>
              <a:t> ایجاد اختلال در قانون عرضه و تقاضای تولید شیر در پستان </a:t>
            </a:r>
          </a:p>
          <a:p>
            <a:pPr marL="355600" indent="0" algn="just" rtl="1">
              <a:spcBef>
                <a:spcPts val="1200"/>
              </a:spcBef>
              <a:buNone/>
            </a:pPr>
            <a:r>
              <a:rPr lang="fa-IR" sz="2300" dirty="0">
                <a:cs typeface="B Yagut" pitchFamily="2" charset="-78"/>
              </a:rPr>
              <a:t>2. نگرانی در مورد کاهش وزن، کمبود آب بدن، افت قند خون و زردی</a:t>
            </a:r>
          </a:p>
          <a:p>
            <a:pPr marL="534988" indent="-179388" algn="just" rtl="1">
              <a:spcBef>
                <a:spcPts val="1200"/>
              </a:spcBef>
              <a:buFont typeface="Wingdings" pitchFamily="2" charset="2"/>
              <a:buChar char="ü"/>
            </a:pPr>
            <a:r>
              <a:rPr lang="fa-IR" sz="2300" dirty="0">
                <a:cs typeface="B Yagut" pitchFamily="2" charset="-78"/>
              </a:rPr>
              <a:t> تداخل با دفعات طبیعی شیردهی در صورت دریافت شيرمصنوعی در چند روز اول </a:t>
            </a:r>
          </a:p>
          <a:p>
            <a:pPr marL="534988" indent="-179388" algn="just" rtl="1">
              <a:spcBef>
                <a:spcPts val="1200"/>
              </a:spcBef>
              <a:buFont typeface="Wingdings" pitchFamily="2" charset="2"/>
              <a:buChar char="ü"/>
            </a:pPr>
            <a:r>
              <a:rPr lang="fa-IR" sz="2300" dirty="0">
                <a:cs typeface="B Yagut" pitchFamily="2" charset="-78"/>
              </a:rPr>
              <a:t>در معرض خطر افزایش بیلی روبین، کاهش وزن شدید، طولانی شدن زمان بستری و احتمال مسمومیت با آب در صورتی که از آب یا آب قند استفاده شود.</a:t>
            </a:r>
            <a:endParaRPr lang="en-US" sz="23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64976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60438"/>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مخاطرات استفاده از مکمل شیر مصنوعی</a:t>
            </a:r>
            <a:r>
              <a:rPr lang="en-US" sz="3200" b="1" dirty="0">
                <a:cs typeface="B Yagut" pitchFamily="2" charset="-78"/>
              </a:rPr>
              <a:t>:</a:t>
            </a:r>
            <a:r>
              <a:rPr lang="fa-IR" sz="3200" b="1" dirty="0">
                <a:cs typeface="B Yagut" pitchFamily="2" charset="-78"/>
              </a:rPr>
              <a:t> </a:t>
            </a:r>
            <a:endParaRPr lang="en-US" sz="3200" b="1" dirty="0">
              <a:cs typeface="B Yagut" pitchFamily="2" charset="-78"/>
            </a:endParaRPr>
          </a:p>
        </p:txBody>
      </p:sp>
      <p:sp>
        <p:nvSpPr>
          <p:cNvPr id="3" name="Content Placeholder 2"/>
          <p:cNvSpPr>
            <a:spLocks noGrp="1"/>
          </p:cNvSpPr>
          <p:nvPr>
            <p:ph idx="1"/>
          </p:nvPr>
        </p:nvSpPr>
        <p:spPr>
          <a:xfrm>
            <a:off x="457200" y="1447800"/>
            <a:ext cx="8229600" cy="4419600"/>
          </a:xfrm>
        </p:spPr>
        <p:txBody>
          <a:bodyPr>
            <a:normAutofit/>
          </a:bodyPr>
          <a:lstStyle/>
          <a:p>
            <a:pPr marL="0" indent="0" algn="r" rtl="1">
              <a:lnSpc>
                <a:spcPct val="150000"/>
              </a:lnSpc>
              <a:buNone/>
            </a:pPr>
            <a:r>
              <a:rPr lang="fa-IR" sz="2500" b="1" dirty="0">
                <a:cs typeface="B Yagut" pitchFamily="2" charset="-78"/>
              </a:rPr>
              <a:t>کاهش دفعات تغذیه با شیرمادر به علت: </a:t>
            </a:r>
          </a:p>
          <a:p>
            <a:pPr lvl="1" algn="r" rtl="1">
              <a:lnSpc>
                <a:spcPct val="150000"/>
              </a:lnSpc>
              <a:buFont typeface="Wingdings" pitchFamily="2" charset="2"/>
              <a:buChar char="ü"/>
            </a:pPr>
            <a:r>
              <a:rPr lang="fa-IR" sz="2500" dirty="0">
                <a:cs typeface="B Yagut" pitchFamily="2" charset="-78"/>
              </a:rPr>
              <a:t>تخلیه دیررس معده متعاقب مصرف شیرمصنوعی </a:t>
            </a:r>
          </a:p>
          <a:p>
            <a:pPr lvl="1" algn="r" rtl="1">
              <a:lnSpc>
                <a:spcPct val="150000"/>
              </a:lnSpc>
              <a:buFont typeface="Wingdings" pitchFamily="2" charset="2"/>
              <a:buChar char="ü"/>
            </a:pPr>
            <a:r>
              <a:rPr lang="fa-IR" sz="2500" dirty="0">
                <a:cs typeface="B Yagut" pitchFamily="2" charset="-78"/>
              </a:rPr>
              <a:t>تمایل  به مصرف حجم بالای شیرمصنوعی </a:t>
            </a:r>
          </a:p>
          <a:p>
            <a:pPr marL="0" indent="0" algn="r" rtl="1">
              <a:lnSpc>
                <a:spcPct val="150000"/>
              </a:lnSpc>
              <a:buNone/>
            </a:pPr>
            <a:r>
              <a:rPr lang="fa-IR" sz="2500" b="1" dirty="0">
                <a:cs typeface="B Yagut" pitchFamily="2" charset="-78"/>
              </a:rPr>
              <a:t>مشکل شیرخوار در بازگشت به تغذیه از پستان بر حسب: </a:t>
            </a:r>
            <a:endParaRPr lang="en-US" sz="2500" b="1" dirty="0">
              <a:cs typeface="B Yagut" pitchFamily="2" charset="-78"/>
            </a:endParaRPr>
          </a:p>
          <a:p>
            <a:pPr lvl="1" algn="r" rtl="1">
              <a:lnSpc>
                <a:spcPct val="150000"/>
              </a:lnSpc>
              <a:buFont typeface="Wingdings" pitchFamily="2" charset="2"/>
              <a:buChar char="ü"/>
            </a:pPr>
            <a:r>
              <a:rPr lang="fa-IR" sz="2500" dirty="0">
                <a:cs typeface="B Yagut" pitchFamily="2" charset="-78"/>
              </a:rPr>
              <a:t>روش تجویز مکمل </a:t>
            </a:r>
          </a:p>
          <a:p>
            <a:pPr lvl="1" algn="r" rtl="1">
              <a:lnSpc>
                <a:spcPct val="150000"/>
              </a:lnSpc>
              <a:buFont typeface="Wingdings" pitchFamily="2" charset="2"/>
              <a:buChar char="ü"/>
            </a:pPr>
            <a:r>
              <a:rPr lang="fa-IR" sz="2500" dirty="0">
                <a:cs typeface="B Yagut" pitchFamily="2" charset="-78"/>
              </a:rPr>
              <a:t>دفعات مصرف مکمل</a:t>
            </a: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6911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p:spPr>
        <p:txBody>
          <a:bodyPr>
            <a:noAutofit/>
          </a:bodyPr>
          <a:lstStyle/>
          <a:p>
            <a:pPr marL="457200" lvl="0" indent="-457200" algn="r" rtl="1">
              <a:buFont typeface="Wingdings" panose="05000000000000000000" pitchFamily="2" charset="2"/>
              <a:buChar char="v"/>
            </a:pPr>
            <a:r>
              <a:rPr lang="fa-IR" sz="3200" b="1" dirty="0" smtClean="0">
                <a:cs typeface="B Yagut" pitchFamily="2" charset="-78"/>
              </a:rPr>
              <a:t>ارزیابی قبل </a:t>
            </a:r>
            <a:r>
              <a:rPr lang="fa-IR" sz="3200" b="1" dirty="0">
                <a:cs typeface="B Yagut" pitchFamily="2" charset="-78"/>
              </a:rPr>
              <a:t>از شروع شیر کمکی:</a:t>
            </a:r>
            <a:endParaRPr lang="en-US" sz="3200" b="1" dirty="0">
              <a:cs typeface="B Yagut" pitchFamily="2" charset="-78"/>
            </a:endParaRPr>
          </a:p>
        </p:txBody>
      </p:sp>
      <p:sp>
        <p:nvSpPr>
          <p:cNvPr id="3" name="Content Placeholder 2"/>
          <p:cNvSpPr>
            <a:spLocks noGrp="1"/>
          </p:cNvSpPr>
          <p:nvPr>
            <p:ph idx="1"/>
          </p:nvPr>
        </p:nvSpPr>
        <p:spPr/>
        <p:txBody>
          <a:bodyPr>
            <a:normAutofit/>
          </a:bodyPr>
          <a:lstStyle/>
          <a:p>
            <a:pPr algn="just" rtl="1">
              <a:spcBef>
                <a:spcPts val="1200"/>
              </a:spcBef>
              <a:buFont typeface="Wingdings" pitchFamily="2" charset="2"/>
              <a:buChar char="q"/>
            </a:pPr>
            <a:r>
              <a:rPr lang="fa-IR" sz="2400" dirty="0">
                <a:cs typeface="B Yagut" pitchFamily="2" charset="-78"/>
              </a:rPr>
              <a:t>ارزیابی دقیق زوج مادر و شیرخوار که با مشاهده مستقیم شیر خوردن شیر خوار کامل شود.</a:t>
            </a:r>
          </a:p>
          <a:p>
            <a:pPr algn="just" rtl="1">
              <a:spcBef>
                <a:spcPts val="1200"/>
              </a:spcBef>
              <a:buFont typeface="Wingdings" pitchFamily="2" charset="2"/>
              <a:buChar char="q"/>
            </a:pPr>
            <a:r>
              <a:rPr lang="fa-IR" sz="2400" dirty="0">
                <a:cs typeface="B Yagut" pitchFamily="2" charset="-78"/>
              </a:rPr>
              <a:t>نتایج روش نادرست شیردهی: </a:t>
            </a:r>
          </a:p>
          <a:p>
            <a:pPr lvl="1" algn="just" rtl="1">
              <a:spcBef>
                <a:spcPts val="1200"/>
              </a:spcBef>
              <a:buFont typeface="Courier New" pitchFamily="49" charset="0"/>
              <a:buChar char="o"/>
            </a:pPr>
            <a:r>
              <a:rPr lang="fa-IR" sz="2400" dirty="0">
                <a:cs typeface="B Yagut" pitchFamily="2" charset="-78"/>
              </a:rPr>
              <a:t>زخم نوک پستان </a:t>
            </a:r>
          </a:p>
          <a:p>
            <a:pPr lvl="1" algn="just" rtl="1">
              <a:spcBef>
                <a:spcPts val="1200"/>
              </a:spcBef>
              <a:buFont typeface="Courier New" pitchFamily="49" charset="0"/>
              <a:buChar char="o"/>
            </a:pPr>
            <a:r>
              <a:rPr lang="fa-IR" sz="2400" dirty="0">
                <a:cs typeface="B Yagut" pitchFamily="2" charset="-78"/>
              </a:rPr>
              <a:t>کاهش تامین شیر </a:t>
            </a:r>
          </a:p>
          <a:p>
            <a:pPr lvl="1" algn="just" rtl="1">
              <a:spcBef>
                <a:spcPts val="1200"/>
              </a:spcBef>
              <a:buFont typeface="Courier New" pitchFamily="49" charset="0"/>
              <a:buChar char="o"/>
            </a:pPr>
            <a:r>
              <a:rPr lang="fa-IR" sz="2400" dirty="0">
                <a:cs typeface="B Yagut" pitchFamily="2" charset="-78"/>
              </a:rPr>
              <a:t>تجمع شیر در پستان </a:t>
            </a:r>
          </a:p>
          <a:p>
            <a:pPr lvl="1" algn="just" rtl="1">
              <a:spcBef>
                <a:spcPts val="1200"/>
              </a:spcBef>
              <a:buFont typeface="Courier New" pitchFamily="49" charset="0"/>
              <a:buChar char="o"/>
            </a:pPr>
            <a:r>
              <a:rPr lang="fa-IR" sz="2400" dirty="0">
                <a:cs typeface="B Yagut" pitchFamily="2" charset="-78"/>
              </a:rPr>
              <a:t>عدم وزن گیری کافی و</a:t>
            </a:r>
          </a:p>
          <a:p>
            <a:pPr lvl="1" algn="just" rtl="1">
              <a:spcBef>
                <a:spcPts val="1200"/>
              </a:spcBef>
              <a:buFont typeface="Courier New" pitchFamily="49" charset="0"/>
              <a:buChar char="o"/>
            </a:pPr>
            <a:r>
              <a:rPr lang="fa-IR" sz="2400" dirty="0">
                <a:cs typeface="B Yagut" pitchFamily="2" charset="-78"/>
              </a:rPr>
              <a:t>کاهش تداوم و کاهش تغذیه انحصاری با شیرمادر</a:t>
            </a:r>
            <a:endParaRPr lang="en-US" sz="24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3355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60438"/>
          </a:xfrm>
        </p:spPr>
        <p:txBody>
          <a:bodyPr>
            <a:normAutofit/>
          </a:bodyPr>
          <a:lstStyle/>
          <a:p>
            <a:pPr marL="457200" lvl="0" indent="-457200" algn="r" rtl="1">
              <a:buFont typeface="Wingdings" panose="05000000000000000000" pitchFamily="2" charset="2"/>
              <a:buChar char="v"/>
            </a:pPr>
            <a:r>
              <a:rPr lang="fa-IR" sz="3200" b="1" dirty="0">
                <a:cs typeface="B Yagut" pitchFamily="2" charset="-78"/>
              </a:rPr>
              <a:t>مخاطرات تجویز غیر ضروری مکمل </a:t>
            </a:r>
            <a:r>
              <a:rPr lang="en-US" sz="3200" b="1" dirty="0">
                <a:cs typeface="B Yagut" pitchFamily="2" charset="-78"/>
              </a:rPr>
              <a:t>:</a:t>
            </a:r>
            <a:endParaRPr lang="en-US" sz="3200" dirty="0">
              <a:cs typeface="B Yagut" pitchFamily="2" charset="-78"/>
            </a:endParaRPr>
          </a:p>
        </p:txBody>
      </p:sp>
      <p:sp>
        <p:nvSpPr>
          <p:cNvPr id="3" name="Content Placeholder 2"/>
          <p:cNvSpPr>
            <a:spLocks noGrp="1"/>
          </p:cNvSpPr>
          <p:nvPr>
            <p:ph idx="1"/>
          </p:nvPr>
        </p:nvSpPr>
        <p:spPr>
          <a:xfrm>
            <a:off x="457200" y="1524000"/>
            <a:ext cx="8077200" cy="4525963"/>
          </a:xfrm>
        </p:spPr>
        <p:txBody>
          <a:bodyPr>
            <a:normAutofit/>
          </a:bodyPr>
          <a:lstStyle/>
          <a:p>
            <a:pPr algn="just" rtl="1">
              <a:lnSpc>
                <a:spcPct val="90000"/>
              </a:lnSpc>
              <a:spcBef>
                <a:spcPts val="1200"/>
              </a:spcBef>
              <a:buFont typeface="Wingdings" pitchFamily="2" charset="2"/>
              <a:buChar char="ü"/>
            </a:pPr>
            <a:r>
              <a:rPr lang="fa-IR" sz="2500" dirty="0">
                <a:cs typeface="B Yagut" pitchFamily="2" charset="-78"/>
              </a:rPr>
              <a:t>تاخیر در لاکتوژنزیس</a:t>
            </a:r>
          </a:p>
          <a:p>
            <a:pPr algn="just" rtl="1">
              <a:lnSpc>
                <a:spcPct val="90000"/>
              </a:lnSpc>
              <a:spcBef>
                <a:spcPts val="1200"/>
              </a:spcBef>
              <a:buFont typeface="Wingdings" pitchFamily="2" charset="2"/>
              <a:buChar char="ü"/>
            </a:pPr>
            <a:r>
              <a:rPr lang="fa-IR" sz="2500" dirty="0">
                <a:cs typeface="B Yagut" pitchFamily="2" charset="-78"/>
              </a:rPr>
              <a:t>افزایش خطر احتقان پستان </a:t>
            </a:r>
          </a:p>
          <a:p>
            <a:pPr algn="just" rtl="1">
              <a:lnSpc>
                <a:spcPct val="90000"/>
              </a:lnSpc>
              <a:spcBef>
                <a:spcPts val="1200"/>
              </a:spcBef>
              <a:buFont typeface="Wingdings" pitchFamily="2" charset="2"/>
              <a:buChar char="ü"/>
            </a:pPr>
            <a:r>
              <a:rPr lang="fa-IR" sz="2500" dirty="0">
                <a:cs typeface="B Yagut" pitchFamily="2" charset="-78"/>
              </a:rPr>
              <a:t>تغییر در فلور میکروبی طبیعی روده شیرخوار </a:t>
            </a:r>
          </a:p>
          <a:p>
            <a:pPr algn="just" rtl="1">
              <a:lnSpc>
                <a:spcPct val="90000"/>
              </a:lnSpc>
              <a:spcBef>
                <a:spcPts val="1200"/>
              </a:spcBef>
              <a:buFont typeface="Wingdings" pitchFamily="2" charset="2"/>
              <a:buChar char="ü"/>
            </a:pPr>
            <a:r>
              <a:rPr lang="fa-IR" sz="2500" dirty="0">
                <a:cs typeface="B Yagut" pitchFamily="2" charset="-78"/>
              </a:rPr>
              <a:t>سردرگمی شیرخوار در مکیدن پستان </a:t>
            </a:r>
          </a:p>
          <a:p>
            <a:pPr algn="just" rtl="1">
              <a:lnSpc>
                <a:spcPct val="90000"/>
              </a:lnSpc>
              <a:spcBef>
                <a:spcPts val="1200"/>
              </a:spcBef>
              <a:buFont typeface="Wingdings" pitchFamily="2" charset="2"/>
              <a:buChar char="ü"/>
            </a:pPr>
            <a:r>
              <a:rPr lang="fa-IR" sz="2500" dirty="0">
                <a:cs typeface="B Yagut" pitchFamily="2" charset="-78"/>
              </a:rPr>
              <a:t>اختلال در برقراری پیوند عاطفی مادرو شیرخوار </a:t>
            </a:r>
          </a:p>
          <a:p>
            <a:pPr algn="just" rtl="1">
              <a:lnSpc>
                <a:spcPct val="90000"/>
              </a:lnSpc>
              <a:spcBef>
                <a:spcPts val="1200"/>
              </a:spcBef>
              <a:buFont typeface="Wingdings" pitchFamily="2" charset="2"/>
              <a:buChar char="ü"/>
            </a:pPr>
            <a:r>
              <a:rPr lang="fa-IR" sz="2500" dirty="0">
                <a:cs typeface="B Yagut" pitchFamily="2" charset="-78"/>
              </a:rPr>
              <a:t>کاهش اعتماد به نفس مادر در مورد تامین نیازهای تغذیه</a:t>
            </a:r>
            <a:r>
              <a:rPr lang="en-US" sz="2500" dirty="0">
                <a:cs typeface="B Yagut" pitchFamily="2" charset="-78"/>
              </a:rPr>
              <a:t> </a:t>
            </a:r>
            <a:r>
              <a:rPr lang="fa-IR" sz="2500" dirty="0">
                <a:cs typeface="B Yagut" pitchFamily="2" charset="-78"/>
              </a:rPr>
              <a:t>ای شیرخوار </a:t>
            </a:r>
          </a:p>
          <a:p>
            <a:pPr algn="justLow" rtl="1">
              <a:lnSpc>
                <a:spcPct val="90000"/>
              </a:lnSpc>
              <a:spcBef>
                <a:spcPts val="1200"/>
              </a:spcBef>
              <a:buFont typeface="Wingdings" pitchFamily="2" charset="2"/>
              <a:buChar char="ü"/>
            </a:pPr>
            <a:r>
              <a:rPr lang="fa-IR" sz="2500" dirty="0">
                <a:cs typeface="B Yagut" pitchFamily="2" charset="-78"/>
              </a:rPr>
              <a:t>کوتاه شدن تغذیه انحصاری با شیرمادر و کوتاه شدن طول مدت شیردهی</a:t>
            </a: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6180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pPr marL="457200" lvl="0" indent="-457200" algn="r" rtl="1">
              <a:buFont typeface="Wingdings" panose="05000000000000000000" pitchFamily="2" charset="2"/>
              <a:buChar char="v"/>
            </a:pPr>
            <a:r>
              <a:rPr lang="fa-IR" sz="3200" b="1" dirty="0">
                <a:cs typeface="B Yagut" pitchFamily="2" charset="-78"/>
              </a:rPr>
              <a:t>تجویز شیرکمکی غیر از شیرمادر</a:t>
            </a:r>
            <a:r>
              <a:rPr lang="en-US" sz="3200" b="1" dirty="0">
                <a:cs typeface="B Yagut" pitchFamily="2" charset="-78"/>
              </a:rPr>
              <a:t>:</a:t>
            </a:r>
            <a:r>
              <a:rPr lang="fa-IR" sz="3200" b="1" dirty="0">
                <a:cs typeface="B Yagut" pitchFamily="2" charset="-78"/>
              </a:rPr>
              <a:t> </a:t>
            </a:r>
            <a:endParaRPr lang="en-US" sz="3200" dirty="0">
              <a:cs typeface="B Yagut" pitchFamily="2" charset="-78"/>
            </a:endParaRPr>
          </a:p>
        </p:txBody>
      </p:sp>
      <p:sp>
        <p:nvSpPr>
          <p:cNvPr id="3" name="Content Placeholder 2"/>
          <p:cNvSpPr>
            <a:spLocks noGrp="1"/>
          </p:cNvSpPr>
          <p:nvPr>
            <p:ph idx="1"/>
          </p:nvPr>
        </p:nvSpPr>
        <p:spPr>
          <a:xfrm>
            <a:off x="571472" y="1643050"/>
            <a:ext cx="7924800" cy="3124200"/>
          </a:xfrm>
        </p:spPr>
        <p:txBody>
          <a:bodyPr>
            <a:normAutofit/>
          </a:bodyPr>
          <a:lstStyle/>
          <a:p>
            <a:pPr algn="just" rtl="1">
              <a:buFont typeface="Wingdings" pitchFamily="2" charset="2"/>
              <a:buChar char="ü"/>
            </a:pPr>
            <a:r>
              <a:rPr lang="fa-IR" sz="2400" dirty="0">
                <a:cs typeface="B Yagut" pitchFamily="2" charset="-78"/>
              </a:rPr>
              <a:t>تو</a:t>
            </a:r>
            <a:r>
              <a:rPr lang="fa-IR" sz="2300" dirty="0">
                <a:cs typeface="B Yagut" pitchFamily="2" charset="-78"/>
              </a:rPr>
              <a:t>صیه به ادامه تغذيه با شیرمادر حداقل به مدت 4-3 هفته قبل از شروع مکمل برای شکل گیری تولید شیر و اطمینان از تغذیه مناسب شیرخوار با شیرمادر</a:t>
            </a:r>
          </a:p>
          <a:p>
            <a:pPr algn="just" rtl="1">
              <a:buFont typeface="Wingdings" pitchFamily="2" charset="2"/>
              <a:buChar char="ü"/>
            </a:pPr>
            <a:r>
              <a:rPr lang="fa-IR" sz="2300" dirty="0">
                <a:cs typeface="B Yagut" pitchFamily="2" charset="-78"/>
              </a:rPr>
              <a:t>شروع تدریجی مکمل به منظور پیشگیری از مشکلاتی از قبیل احتقان پستان وکاهش مجاری بسته شده</a:t>
            </a:r>
            <a:endParaRPr lang="en-US" sz="2300" dirty="0">
              <a:cs typeface="B Yagut" pitchFamily="2" charset="-78"/>
            </a:endParaRPr>
          </a:p>
        </p:txBody>
      </p:sp>
      <p:pic>
        <p:nvPicPr>
          <p:cNvPr id="2050" name="Picture 2" descr="C:\Users\Yeti\Desktop\supplementing-breastfeeding-with-formula-madarsho.jpg"/>
          <p:cNvPicPr>
            <a:picLocks noChangeAspect="1" noChangeArrowheads="1"/>
          </p:cNvPicPr>
          <p:nvPr/>
        </p:nvPicPr>
        <p:blipFill>
          <a:blip r:embed="rId4"/>
          <a:srcRect/>
          <a:stretch>
            <a:fillRect/>
          </a:stretch>
        </p:blipFill>
        <p:spPr bwMode="auto">
          <a:xfrm>
            <a:off x="1000100" y="3357538"/>
            <a:ext cx="3500462" cy="3071858"/>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20620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1156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انتخاب شیرکمکی </a:t>
            </a:r>
            <a:r>
              <a:rPr lang="en-US" sz="3200" b="1" dirty="0">
                <a:cs typeface="B Yagut" pitchFamily="2" charset="-78"/>
              </a:rPr>
              <a:t>:</a:t>
            </a:r>
          </a:p>
        </p:txBody>
      </p:sp>
      <p:sp>
        <p:nvSpPr>
          <p:cNvPr id="3" name="Content Placeholder 2"/>
          <p:cNvSpPr>
            <a:spLocks noGrp="1"/>
          </p:cNvSpPr>
          <p:nvPr>
            <p:ph idx="1"/>
          </p:nvPr>
        </p:nvSpPr>
        <p:spPr>
          <a:xfrm>
            <a:off x="428596" y="1214422"/>
            <a:ext cx="7924800" cy="4114799"/>
          </a:xfrm>
        </p:spPr>
        <p:txBody>
          <a:bodyPr>
            <a:normAutofit/>
          </a:bodyPr>
          <a:lstStyle/>
          <a:p>
            <a:pPr marL="623887" indent="-514350" algn="justLow" rtl="1">
              <a:spcBef>
                <a:spcPts val="1200"/>
              </a:spcBef>
              <a:buFont typeface="Wingdings" pitchFamily="2" charset="2"/>
              <a:buChar char="ü"/>
            </a:pPr>
            <a:r>
              <a:rPr lang="fa-IR" sz="2300" dirty="0">
                <a:cs typeface="B Yagut" pitchFamily="2" charset="-78"/>
              </a:rPr>
              <a:t>شیر دوشیده شده مادر: اولین انتخاب. </a:t>
            </a:r>
          </a:p>
          <a:p>
            <a:pPr marL="623887" indent="-514350" algn="justLow" rtl="1">
              <a:spcBef>
                <a:spcPts val="1200"/>
              </a:spcBef>
              <a:buFont typeface="Wingdings" pitchFamily="2" charset="2"/>
              <a:buChar char="ü"/>
            </a:pPr>
            <a:r>
              <a:rPr lang="fa-IR" sz="2300" dirty="0">
                <a:cs typeface="B Yagut" pitchFamily="2" charset="-78"/>
              </a:rPr>
              <a:t>در صورت ناکافی بودن کلستروم و شیر رسیده، شیر اهدایی و پاستوریزه شده انسان. </a:t>
            </a:r>
          </a:p>
          <a:p>
            <a:pPr marL="623887" indent="-514350" algn="justLow" rtl="1">
              <a:spcBef>
                <a:spcPts val="1200"/>
              </a:spcBef>
              <a:buFont typeface="Wingdings" pitchFamily="2" charset="2"/>
              <a:buChar char="ü"/>
            </a:pPr>
            <a:r>
              <a:rPr lang="fa-IR" sz="2300" dirty="0">
                <a:cs typeface="B Yagut" pitchFamily="2" charset="-78"/>
              </a:rPr>
              <a:t>فورمولای حاوی پروتئین هیدرولیزشده نسبت به شیرمصنوعی استاندارد شده ارجح است.</a:t>
            </a:r>
          </a:p>
          <a:p>
            <a:pPr marL="623887" indent="-514350" algn="justLow" rtl="1">
              <a:spcBef>
                <a:spcPts val="1200"/>
              </a:spcBef>
              <a:buFont typeface="Wingdings" pitchFamily="2" charset="2"/>
              <a:buChar char="ü"/>
            </a:pPr>
            <a:r>
              <a:rPr lang="fa-IR" sz="2300" dirty="0">
                <a:cs typeface="B Yagut" pitchFamily="2" charset="-78"/>
              </a:rPr>
              <a:t>ارزیابی پزشک از مزایا و مخاطرات سایر انواع شیرکمکی از قبیل فورمولای استاندارد، فورمولای سویا.</a:t>
            </a:r>
            <a:endParaRPr lang="en-US" sz="2300" dirty="0">
              <a:cs typeface="B Yagut" pitchFamily="2" charset="-78"/>
            </a:endParaRPr>
          </a:p>
        </p:txBody>
      </p:sp>
      <p:pic>
        <p:nvPicPr>
          <p:cNvPr id="3074" name="Picture 2" descr="C:\Users\Yeti\Desktop\7953_187.jpg"/>
          <p:cNvPicPr>
            <a:picLocks noChangeAspect="1" noChangeArrowheads="1"/>
          </p:cNvPicPr>
          <p:nvPr/>
        </p:nvPicPr>
        <p:blipFill>
          <a:blip r:embed="rId4"/>
          <a:srcRect/>
          <a:stretch>
            <a:fillRect/>
          </a:stretch>
        </p:blipFill>
        <p:spPr bwMode="auto">
          <a:xfrm>
            <a:off x="785786" y="4286256"/>
            <a:ext cx="3487723" cy="2319336"/>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46129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marL="342900" lvl="0" indent="-342900" algn="r" rtl="1">
              <a:buFont typeface="Wingdings" panose="05000000000000000000" pitchFamily="2" charset="2"/>
              <a:buChar char="v"/>
            </a:pPr>
            <a:r>
              <a:rPr lang="fa-IR" sz="2500" b="1" dirty="0">
                <a:cs typeface="B Yagut" pitchFamily="2" charset="-78"/>
              </a:rPr>
              <a:t>مواردی که با</a:t>
            </a:r>
            <a:r>
              <a:rPr lang="ar-SA" sz="2500" b="1" dirty="0">
                <a:cs typeface="B Yagut" pitchFamily="2" charset="-78"/>
              </a:rPr>
              <a:t>ي</a:t>
            </a:r>
            <a:r>
              <a:rPr lang="fa-IR" sz="2500" b="1" dirty="0">
                <a:cs typeface="B Yagut" pitchFamily="2" charset="-78"/>
              </a:rPr>
              <a:t>د قبل از تجو</a:t>
            </a:r>
            <a:r>
              <a:rPr lang="ar-SA" sz="2500" b="1" dirty="0">
                <a:cs typeface="B Yagut" pitchFamily="2" charset="-78"/>
              </a:rPr>
              <a:t>ي</a:t>
            </a:r>
            <a:r>
              <a:rPr lang="fa-IR" sz="2500" b="1" dirty="0">
                <a:cs typeface="B Yagut" pitchFamily="2" charset="-78"/>
              </a:rPr>
              <a:t>ز ش</a:t>
            </a:r>
            <a:r>
              <a:rPr lang="ar-SA" sz="2500" b="1" dirty="0">
                <a:cs typeface="B Yagut" pitchFamily="2" charset="-78"/>
              </a:rPr>
              <a:t>ي</a:t>
            </a:r>
            <a:r>
              <a:rPr lang="fa-IR" sz="2500" b="1" dirty="0">
                <a:cs typeface="B Yagut" pitchFamily="2" charset="-78"/>
              </a:rPr>
              <a:t>ر کمکی در نظر گرفته و کنترل شوند: </a:t>
            </a:r>
            <a:endParaRPr lang="en-US" sz="2500" b="1" dirty="0">
              <a:cs typeface="B Yagut" pitchFamily="2" charset="-78"/>
            </a:endParaRPr>
          </a:p>
        </p:txBody>
      </p:sp>
      <p:sp>
        <p:nvSpPr>
          <p:cNvPr id="3" name="Content Placeholder 2"/>
          <p:cNvSpPr>
            <a:spLocks noGrp="1"/>
          </p:cNvSpPr>
          <p:nvPr>
            <p:ph idx="1"/>
          </p:nvPr>
        </p:nvSpPr>
        <p:spPr/>
        <p:txBody>
          <a:bodyPr>
            <a:normAutofit/>
          </a:bodyPr>
          <a:lstStyle/>
          <a:p>
            <a:pPr marL="622300" indent="-260350" algn="just" rtl="1">
              <a:spcBef>
                <a:spcPts val="1200"/>
              </a:spcBef>
              <a:buFont typeface="Wingdings" pitchFamily="2" charset="2"/>
              <a:buChar char="ü"/>
            </a:pPr>
            <a:r>
              <a:rPr lang="fa-IR" sz="2400" dirty="0">
                <a:cs typeface="B Yagut" pitchFamily="2" charset="-78"/>
              </a:rPr>
              <a:t>آيا </a:t>
            </a:r>
            <a:r>
              <a:rPr lang="fa-IR" sz="2300" dirty="0">
                <a:cs typeface="B Yagut" pitchFamily="2" charset="-78"/>
              </a:rPr>
              <a:t>شيرخوار بر حسب ميل خود به دفعات و مدت کافی شير می خورد.       (حداقل 8 نوبت و ترجيحا 10 تا 12 دفعه در 24 ساعت و به مدت حداقل  10 تا 15 دقيقه از هر پستان). </a:t>
            </a:r>
          </a:p>
          <a:p>
            <a:pPr marL="622300" indent="-260350" algn="just" rtl="1">
              <a:spcBef>
                <a:spcPts val="1200"/>
              </a:spcBef>
              <a:buFont typeface="Wingdings" pitchFamily="2" charset="2"/>
              <a:buChar char="ü"/>
            </a:pPr>
            <a:r>
              <a:rPr lang="fa-IR" sz="2300" dirty="0">
                <a:cs typeface="B Yagut" pitchFamily="2" charset="-78"/>
              </a:rPr>
              <a:t>آيا شيرخوار از يک پستان بطور کامل (جهت دريافت شيرانتهائی) و يا در صورت نياز از هر دو پستان و به مدت کافی شير می خورد.</a:t>
            </a:r>
          </a:p>
          <a:p>
            <a:pPr marL="622300" indent="-260350" algn="just" rtl="1">
              <a:spcBef>
                <a:spcPts val="1200"/>
              </a:spcBef>
              <a:buFont typeface="Wingdings" pitchFamily="2" charset="2"/>
              <a:buChar char="ü"/>
            </a:pPr>
            <a:r>
              <a:rPr lang="fa-IR" sz="2300" dirty="0">
                <a:cs typeface="B Yagut" pitchFamily="2" charset="-78"/>
              </a:rPr>
              <a:t>آيا شيرخوار بخوبی پستان را گرفته و می تواند با مکيدن های خوب و موثر و بدون خستگی شير را از پستان برداشت نمايد.</a:t>
            </a:r>
          </a:p>
          <a:p>
            <a:pPr marL="622300" indent="-260350" algn="just" rtl="1">
              <a:spcBef>
                <a:spcPts val="1200"/>
              </a:spcBef>
              <a:buFont typeface="Wingdings" pitchFamily="2" charset="2"/>
              <a:buChar char="ü"/>
            </a:pPr>
            <a:r>
              <a:rPr lang="fa-IR" sz="2300" dirty="0">
                <a:cs typeface="B Yagut" pitchFamily="2" charset="-78"/>
              </a:rPr>
              <a:t>آيا شيرخوار توان بلع داشته و يا صدای بلع در حين شيرخوردن وی شنيده می شود.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12724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606" y="0"/>
            <a:ext cx="8229600" cy="1143000"/>
          </a:xfrm>
        </p:spPr>
        <p:txBody>
          <a:bodyPr>
            <a:normAutofit/>
          </a:bodyPr>
          <a:lstStyle/>
          <a:p>
            <a:pPr rtl="1"/>
            <a:r>
              <a:rPr lang="fa-IR" sz="3600" b="1" dirty="0">
                <a:cs typeface="B Yagut" panose="00000400000000000000" pitchFamily="2" charset="-78"/>
              </a:rPr>
              <a:t> مشخصات سند</a:t>
            </a:r>
            <a:endParaRPr lang="en-US" sz="3600" b="1" dirty="0">
              <a:cs typeface="B Yagut" panose="00000400000000000000" pitchFamily="2" charset="-78"/>
            </a:endParaRPr>
          </a:p>
        </p:txBody>
      </p:sp>
      <p:sp>
        <p:nvSpPr>
          <p:cNvPr id="5" name="Text Placeholder 4"/>
          <p:cNvSpPr>
            <a:spLocks noGrp="1"/>
          </p:cNvSpPr>
          <p:nvPr>
            <p:ph type="body" idx="1"/>
          </p:nvPr>
        </p:nvSpPr>
        <p:spPr>
          <a:xfrm>
            <a:off x="457200" y="1066801"/>
            <a:ext cx="4040188" cy="457200"/>
          </a:xfrm>
        </p:spPr>
        <p:txBody>
          <a:bodyPr>
            <a:noAutofit/>
          </a:bodyPr>
          <a:lstStyle/>
          <a:p>
            <a:pPr algn="ctr" rtl="1"/>
            <a:r>
              <a:rPr lang="fa-IR" sz="2500" dirty="0">
                <a:cs typeface="B Yagut" panose="00000400000000000000" pitchFamily="2" charset="-78"/>
              </a:rPr>
              <a:t>مشخصات مدرس یا مدرسین</a:t>
            </a:r>
          </a:p>
        </p:txBody>
      </p:sp>
      <p:sp>
        <p:nvSpPr>
          <p:cNvPr id="6" name="Content Placeholder 5"/>
          <p:cNvSpPr>
            <a:spLocks noGrp="1"/>
          </p:cNvSpPr>
          <p:nvPr>
            <p:ph sz="half" idx="2"/>
          </p:nvPr>
        </p:nvSpPr>
        <p:spPr>
          <a:xfrm>
            <a:off x="219777" y="1524000"/>
            <a:ext cx="4277610" cy="5105400"/>
          </a:xfrm>
        </p:spPr>
        <p:txBody>
          <a:bodyPr>
            <a:noAutofit/>
          </a:bodyPr>
          <a:lstStyle/>
          <a:p>
            <a:pPr algn="r" rtl="1">
              <a:buFont typeface="Wingdings" pitchFamily="2" charset="2"/>
              <a:buChar char="Ø"/>
            </a:pPr>
            <a:r>
              <a:rPr lang="fa-IR" sz="2200" dirty="0">
                <a:cs typeface="B Yagut" panose="00000400000000000000" pitchFamily="2" charset="-78"/>
              </a:rPr>
              <a:t>تصویر پرسنلی</a:t>
            </a:r>
            <a:r>
              <a:rPr lang="fa-IR" sz="2200" i="1" dirty="0">
                <a:cs typeface="B Yagut" panose="00000400000000000000" pitchFamily="2" charset="-78"/>
              </a:rPr>
              <a:t> </a:t>
            </a:r>
            <a:r>
              <a:rPr lang="fa-IR" sz="2200" dirty="0">
                <a:cs typeface="B Yagut" panose="00000400000000000000" pitchFamily="2" charset="-78"/>
              </a:rPr>
              <a:t>مدرس:</a:t>
            </a:r>
          </a:p>
          <a:p>
            <a:pPr marL="0" indent="0" algn="r" rtl="1">
              <a:buNone/>
            </a:pPr>
            <a:endParaRPr lang="en-US" sz="2200" dirty="0">
              <a:cs typeface="B Yagut" panose="00000400000000000000" pitchFamily="2" charset="-78"/>
            </a:endParaRPr>
          </a:p>
          <a:p>
            <a:pPr marL="0" indent="0" algn="r" rtl="1">
              <a:buNone/>
            </a:pPr>
            <a:endParaRPr lang="fa-IR" sz="2200" dirty="0">
              <a:cs typeface="B Yagut" panose="00000400000000000000" pitchFamily="2" charset="-78"/>
            </a:endParaRPr>
          </a:p>
          <a:p>
            <a:pPr algn="r" rtl="1"/>
            <a:endParaRPr lang="fa-IR" sz="2200" dirty="0">
              <a:cs typeface="B Yagut" panose="00000400000000000000" pitchFamily="2" charset="-78"/>
            </a:endParaRPr>
          </a:p>
          <a:p>
            <a:pPr algn="r" rtl="1"/>
            <a:endParaRPr lang="fa-IR" sz="2200" dirty="0">
              <a:cs typeface="B Yagut" panose="00000400000000000000" pitchFamily="2" charset="-78"/>
            </a:endParaRPr>
          </a:p>
          <a:p>
            <a:pPr algn="r" rtl="1"/>
            <a:endParaRPr lang="en-US" sz="2200" dirty="0">
              <a:cs typeface="B Yagut" panose="00000400000000000000" pitchFamily="2" charset="-78"/>
            </a:endParaRPr>
          </a:p>
          <a:p>
            <a:pPr algn="justLow" rtl="1">
              <a:buFont typeface="Wingdings" pitchFamily="2" charset="2"/>
              <a:buChar char="Ø"/>
            </a:pPr>
            <a:r>
              <a:rPr lang="fa-IR" sz="2200" dirty="0">
                <a:cs typeface="B Yagut" panose="00000400000000000000" pitchFamily="2" charset="-78"/>
              </a:rPr>
              <a:t>نام و نام خانوادگی مدرس: فرزانه سلیم تبار</a:t>
            </a:r>
          </a:p>
          <a:p>
            <a:pPr algn="justLow" rtl="1">
              <a:buFont typeface="Wingdings" pitchFamily="2" charset="2"/>
              <a:buChar char="Ø"/>
            </a:pPr>
            <a:r>
              <a:rPr lang="fa-IR" sz="2200" dirty="0">
                <a:cs typeface="B Yagut" panose="00000400000000000000" pitchFamily="2" charset="-78"/>
              </a:rPr>
              <a:t>مدرک تحصیلی: کارشناس مامایی (دانشجوی ارشدسلامت باروری)</a:t>
            </a:r>
          </a:p>
          <a:p>
            <a:pPr algn="justLow" rtl="1">
              <a:buFont typeface="Wingdings" pitchFamily="2" charset="2"/>
              <a:buChar char="Ø"/>
            </a:pPr>
            <a:r>
              <a:rPr lang="fa-IR" sz="2200" dirty="0">
                <a:cs typeface="B Yagut" panose="00000400000000000000" pitchFamily="2" charset="-78"/>
              </a:rPr>
              <a:t>موقعیت اشتغال سازمانی مدرس: مربی مرکز آموزش بهورزی شهرستان. اسلام آباد غرب دانشگاه علوم پزشکی و خدمات بهداشتی درمانی.کرمانشاه .</a:t>
            </a:r>
          </a:p>
          <a:p>
            <a:pPr algn="r" rtl="1"/>
            <a:endParaRPr lang="en-US" sz="2200" dirty="0">
              <a:cs typeface="B Yagut" panose="00000400000000000000" pitchFamily="2" charset="-78"/>
            </a:endParaRPr>
          </a:p>
        </p:txBody>
      </p:sp>
      <p:sp>
        <p:nvSpPr>
          <p:cNvPr id="7" name="Text Placeholder 6"/>
          <p:cNvSpPr>
            <a:spLocks noGrp="1"/>
          </p:cNvSpPr>
          <p:nvPr>
            <p:ph type="body" sz="quarter" idx="3"/>
          </p:nvPr>
        </p:nvSpPr>
        <p:spPr>
          <a:xfrm>
            <a:off x="4506057" y="1071546"/>
            <a:ext cx="4041775" cy="639762"/>
          </a:xfrm>
        </p:spPr>
        <p:txBody>
          <a:bodyPr>
            <a:normAutofit/>
          </a:bodyPr>
          <a:lstStyle/>
          <a:p>
            <a:pPr algn="r" rtl="1"/>
            <a:r>
              <a:rPr lang="fa-IR" sz="2800"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4506057" y="1928802"/>
            <a:ext cx="4041775" cy="3951288"/>
          </a:xfrm>
        </p:spPr>
        <p:txBody>
          <a:bodyPr>
            <a:normAutofit/>
          </a:bodyPr>
          <a:lstStyle/>
          <a:p>
            <a:pPr algn="r" rtl="1">
              <a:buFont typeface="Wingdings" pitchFamily="2" charset="2"/>
              <a:buChar char="Ø"/>
            </a:pPr>
            <a:r>
              <a:rPr lang="fa-IR" dirty="0">
                <a:cs typeface="B Yagut" panose="00000400000000000000" pitchFamily="2" charset="-78"/>
              </a:rPr>
              <a:t>حیطه درس: مراقبتهای ادغام یافته سلامت کودکان </a:t>
            </a:r>
          </a:p>
          <a:p>
            <a:pPr algn="r" rtl="1">
              <a:buFont typeface="Wingdings" pitchFamily="2" charset="2"/>
              <a:buChar char="Ø"/>
            </a:pPr>
            <a:r>
              <a:rPr lang="fa-IR" dirty="0">
                <a:cs typeface="B Yagut" panose="00000400000000000000" pitchFamily="2" charset="-78"/>
              </a:rPr>
              <a:t>تاریخ آخرین بازنگری: </a:t>
            </a:r>
            <a:r>
              <a:rPr lang="fa-IR" dirty="0" smtClean="0">
                <a:cs typeface="B Yagut" panose="00000400000000000000" pitchFamily="2" charset="-78"/>
              </a:rPr>
              <a:t>20تیر  </a:t>
            </a:r>
            <a:r>
              <a:rPr lang="fa-IR" dirty="0">
                <a:cs typeface="B Yagut" panose="00000400000000000000" pitchFamily="2" charset="-78"/>
              </a:rPr>
              <a:t>1399</a:t>
            </a:r>
          </a:p>
          <a:p>
            <a:pPr algn="r" rtl="1">
              <a:buFont typeface="Wingdings" pitchFamily="2" charset="2"/>
              <a:buChar char="Ø"/>
            </a:pPr>
            <a:r>
              <a:rPr lang="fa-IR" dirty="0">
                <a:cs typeface="B Yagut" panose="00000400000000000000" pitchFamily="2" charset="-78"/>
              </a:rPr>
              <a:t>نوبت تهیه: </a:t>
            </a:r>
            <a:r>
              <a:rPr lang="fa-IR" dirty="0" smtClean="0">
                <a:cs typeface="B Yagut" panose="00000400000000000000" pitchFamily="2" charset="-78"/>
              </a:rPr>
              <a:t>2</a:t>
            </a:r>
            <a:endParaRPr lang="fa-IR" dirty="0">
              <a:cs typeface="B Yagut" panose="00000400000000000000" pitchFamily="2" charset="-78"/>
            </a:endParaRPr>
          </a:p>
          <a:p>
            <a:pPr algn="r" rtl="1">
              <a:buFont typeface="Wingdings" pitchFamily="2" charset="2"/>
              <a:buChar char="Ø"/>
            </a:pPr>
            <a:r>
              <a:rPr lang="fa-IR" dirty="0">
                <a:cs typeface="B Yagut" panose="00000400000000000000" pitchFamily="2" charset="-78"/>
              </a:rPr>
              <a:t> نام فایل:</a:t>
            </a:r>
          </a:p>
          <a:p>
            <a:pPr marL="0" indent="0" algn="justLow">
              <a:buNone/>
            </a:pPr>
            <a:r>
              <a:rPr lang="en-US" sz="2300" dirty="0">
                <a:latin typeface="Baskerville Old Face" pitchFamily="18" charset="0"/>
                <a:cs typeface="B Yagut" panose="00000400000000000000" pitchFamily="2" charset="-78"/>
              </a:rPr>
              <a:t>MK-taghzieh-jaigozin-dar-6-mah- </a:t>
            </a:r>
            <a:r>
              <a:rPr lang="en-US" sz="2300" dirty="0" err="1">
                <a:latin typeface="Baskerville Old Face" pitchFamily="18" charset="0"/>
                <a:cs typeface="B Yagut" panose="00000400000000000000" pitchFamily="2" charset="-78"/>
              </a:rPr>
              <a:t>aval-tavalod</a:t>
            </a:r>
            <a:r>
              <a:rPr lang="en-US" sz="2300" dirty="0">
                <a:latin typeface="Baskerville Old Face" pitchFamily="18" charset="0"/>
                <a:cs typeface="B Yagut" panose="00000400000000000000" pitchFamily="2" charset="-78"/>
              </a:rPr>
              <a:t> -</a:t>
            </a:r>
            <a:r>
              <a:rPr lang="en-US" sz="2300" dirty="0" err="1">
                <a:latin typeface="Baskerville Old Face" pitchFamily="18" charset="0"/>
                <a:cs typeface="B Yagut" panose="00000400000000000000" pitchFamily="2" charset="-78"/>
              </a:rPr>
              <a:t>edi</a:t>
            </a:r>
            <a:r>
              <a:rPr lang="en-US" sz="2300" dirty="0">
                <a:latin typeface="Baskerville Old Face" pitchFamily="18" charset="0"/>
                <a:cs typeface="B Yagut" panose="00000400000000000000" pitchFamily="2" charset="-78"/>
              </a:rPr>
              <a:t> 19</a:t>
            </a:r>
            <a:endParaRPr lang="fa-IR" sz="2300" dirty="0">
              <a:latin typeface="Baskerville Old Face" pitchFamily="18" charset="0"/>
              <a:cs typeface="B Yagut" panose="00000400000000000000" pitchFamily="2" charset="-78"/>
            </a:endParaRPr>
          </a:p>
          <a:p>
            <a:pPr algn="r" rtl="1">
              <a:buNone/>
            </a:pPr>
            <a:endParaRPr lang="en-US" dirty="0">
              <a:latin typeface="Baskerville Old Face" pitchFamily="18" charset="0"/>
              <a:cs typeface="B Yagut" panose="00000400000000000000" pitchFamily="2" charset="-78"/>
            </a:endParaRPr>
          </a:p>
        </p:txBody>
      </p:sp>
      <p:pic>
        <p:nvPicPr>
          <p:cNvPr id="1026" name="Picture 2" descr="C:\Users\sakhteman\Desktop\عکس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76" y="2000240"/>
            <a:ext cx="3557356" cy="169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4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623887" indent="-514350" algn="just" rtl="1">
              <a:buFont typeface="Wingdings" pitchFamily="2" charset="2"/>
              <a:buChar char="ü"/>
            </a:pPr>
            <a:r>
              <a:rPr lang="fa-IR" sz="2400" dirty="0">
                <a:cs typeface="B Yagut" pitchFamily="2" charset="-78"/>
              </a:rPr>
              <a:t>آيا شيرخوار از پستانک و بطری و يا غذای کمکی و مايعات ديگری استفاده می کند.</a:t>
            </a:r>
          </a:p>
          <a:p>
            <a:pPr marL="623887" indent="-514350" algn="just" rtl="1">
              <a:buFont typeface="Wingdings" pitchFamily="2" charset="2"/>
              <a:buChar char="ü"/>
            </a:pPr>
            <a:r>
              <a:rPr lang="fa-IR" sz="2400" dirty="0">
                <a:cs typeface="B Yagut" pitchFamily="2" charset="-78"/>
              </a:rPr>
              <a:t>آيا شيرخوار مبتلا به بيماری، وضعيت تشريحی خاص و يا ناهنجاری و مشکلات عصبی بوده و نمی تواند پستان را بگيرد و شير بخورد.</a:t>
            </a:r>
          </a:p>
          <a:p>
            <a:pPr marL="623887" indent="-514350" algn="just" rtl="1">
              <a:buFont typeface="Wingdings" pitchFamily="2" charset="2"/>
              <a:buChar char="ü"/>
            </a:pPr>
            <a:r>
              <a:rPr lang="fa-IR" sz="2400" dirty="0">
                <a:cs typeface="B Yagut" pitchFamily="2" charset="-78"/>
              </a:rPr>
              <a:t>آيا مادر مبتلا به بيماری، سابقه مصرف داروهای موثر در کاهش توليد شير، باقی ماندن تکه ای از جفت، سابقه عمل جراحی پستان، شقاق پستان و مشکلات عصبی و روحی و نداشتن اعتماد به نفس می باشد که می توانند در توليد و موفقيت در تغذيه با شير مادر اثر گذارد.</a:t>
            </a:r>
          </a:p>
          <a:p>
            <a:pPr marL="623887" indent="-514350" algn="just" rtl="1">
              <a:buFont typeface="Wingdings" pitchFamily="2" charset="2"/>
              <a:buChar char="ü"/>
            </a:pPr>
            <a:r>
              <a:rPr lang="fa-IR" sz="2400" dirty="0">
                <a:cs typeface="B Yagut" pitchFamily="2" charset="-78"/>
              </a:rPr>
              <a:t>آيا مادر به اندازه کافی شير توليد می کند و يا مشاوره شيردهی داشته است.</a:t>
            </a:r>
          </a:p>
        </p:txBody>
      </p:sp>
      <p:sp>
        <p:nvSpPr>
          <p:cNvPr id="7" name="Title 1"/>
          <p:cNvSpPr>
            <a:spLocks noGrp="1"/>
          </p:cNvSpPr>
          <p:nvPr>
            <p:ph type="title"/>
          </p:nvPr>
        </p:nvSpPr>
        <p:spPr>
          <a:xfrm>
            <a:off x="457200" y="304800"/>
            <a:ext cx="8229600" cy="1143000"/>
          </a:xfrm>
        </p:spPr>
        <p:txBody>
          <a:bodyPr>
            <a:normAutofit/>
          </a:bodyPr>
          <a:lstStyle/>
          <a:p>
            <a:pPr marL="342900" lvl="0" indent="-342900" algn="r" rtl="1">
              <a:buFont typeface="Wingdings" panose="05000000000000000000" pitchFamily="2" charset="2"/>
              <a:buChar char="v"/>
            </a:pPr>
            <a:r>
              <a:rPr lang="fa-IR" sz="2500" b="1" dirty="0">
                <a:cs typeface="B Yagut" pitchFamily="2" charset="-78"/>
              </a:rPr>
              <a:t>مواردی که با</a:t>
            </a:r>
            <a:r>
              <a:rPr lang="ar-SA" sz="2500" b="1" dirty="0">
                <a:cs typeface="B Yagut" pitchFamily="2" charset="-78"/>
              </a:rPr>
              <a:t>ي</a:t>
            </a:r>
            <a:r>
              <a:rPr lang="fa-IR" sz="2500" b="1" dirty="0">
                <a:cs typeface="B Yagut" pitchFamily="2" charset="-78"/>
              </a:rPr>
              <a:t>د قبل از تجو</a:t>
            </a:r>
            <a:r>
              <a:rPr lang="ar-SA" sz="2500" b="1" dirty="0">
                <a:cs typeface="B Yagut" pitchFamily="2" charset="-78"/>
              </a:rPr>
              <a:t>ي</a:t>
            </a:r>
            <a:r>
              <a:rPr lang="fa-IR" sz="2500" b="1" dirty="0">
                <a:cs typeface="B Yagut" pitchFamily="2" charset="-78"/>
              </a:rPr>
              <a:t>ز ش</a:t>
            </a:r>
            <a:r>
              <a:rPr lang="ar-SA" sz="2500" b="1" dirty="0">
                <a:cs typeface="B Yagut" pitchFamily="2" charset="-78"/>
              </a:rPr>
              <a:t>ي</a:t>
            </a:r>
            <a:r>
              <a:rPr lang="fa-IR" sz="2500" b="1" dirty="0">
                <a:cs typeface="B Yagut" pitchFamily="2" charset="-78"/>
              </a:rPr>
              <a:t>ر کمکی در نظر گرفته و کنترل شوند</a:t>
            </a:r>
            <a:r>
              <a:rPr lang="en-US" sz="2500" b="1" dirty="0">
                <a:cs typeface="B Yagut" pitchFamily="2" charset="-78"/>
              </a:rPr>
              <a:t>:</a:t>
            </a:r>
            <a:r>
              <a:rPr lang="fa-IR" sz="2500" b="1" dirty="0">
                <a:cs typeface="B Yagut" pitchFamily="2" charset="-78"/>
              </a:rPr>
              <a:t> </a:t>
            </a:r>
            <a:endParaRPr lang="en-US" sz="25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2582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dirty="0">
                <a:latin typeface="B.yagut"/>
              </a:rPr>
              <a:t>دستورالعمل کشوری جهت تجویز شیر مصنوعی </a:t>
            </a:r>
            <a:endParaRPr lang="en-US" sz="3200" dirty="0">
              <a:latin typeface="B.yagut"/>
            </a:endParaRPr>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ü"/>
            </a:pPr>
            <a:r>
              <a:rPr lang="fa-IR" sz="2400" dirty="0">
                <a:latin typeface="B.yagut"/>
              </a:rPr>
              <a:t>مطلوب نبودن نمودار رشد شیرخوار</a:t>
            </a:r>
          </a:p>
          <a:p>
            <a:pPr algn="r" rtl="1">
              <a:buFont typeface="Wingdings" panose="05000000000000000000" pitchFamily="2" charset="2"/>
              <a:buChar char="ü"/>
            </a:pPr>
            <a:r>
              <a:rPr lang="fa-IR" sz="2400" dirty="0">
                <a:latin typeface="B.yagut"/>
              </a:rPr>
              <a:t>چندقلویی</a:t>
            </a:r>
          </a:p>
          <a:p>
            <a:pPr algn="r" rtl="1">
              <a:buFont typeface="Wingdings" panose="05000000000000000000" pitchFamily="2" charset="2"/>
              <a:buChar char="ü"/>
            </a:pPr>
            <a:r>
              <a:rPr lang="fa-IR" sz="2400" dirty="0">
                <a:latin typeface="B.yagut"/>
              </a:rPr>
              <a:t>بیماریهای مزمن وصعب العلاج مادر</a:t>
            </a:r>
          </a:p>
          <a:p>
            <a:pPr algn="r" rtl="1">
              <a:buFont typeface="Wingdings" panose="05000000000000000000" pitchFamily="2" charset="2"/>
              <a:buChar char="ü"/>
            </a:pPr>
            <a:r>
              <a:rPr lang="fa-IR" sz="2400" dirty="0">
                <a:latin typeface="B.yagut"/>
              </a:rPr>
              <a:t>مصرف برخی داروها ومواد رادیو اکتیو</a:t>
            </a:r>
          </a:p>
          <a:p>
            <a:pPr algn="r" rtl="1">
              <a:buFont typeface="Wingdings" panose="05000000000000000000" pitchFamily="2" charset="2"/>
              <a:buChar char="ü"/>
            </a:pPr>
            <a:r>
              <a:rPr lang="fa-IR" sz="2400" dirty="0">
                <a:latin typeface="B.yagut"/>
              </a:rPr>
              <a:t>جدایی والدین ونگهداری طفل توسط پدر </a:t>
            </a:r>
          </a:p>
          <a:p>
            <a:pPr algn="r" rtl="1">
              <a:buFont typeface="Wingdings" panose="05000000000000000000" pitchFamily="2" charset="2"/>
              <a:buChar char="ü"/>
            </a:pPr>
            <a:r>
              <a:rPr lang="fa-IR" sz="2400" dirty="0">
                <a:latin typeface="B.yagut"/>
              </a:rPr>
              <a:t>فوت مادر</a:t>
            </a:r>
          </a:p>
          <a:p>
            <a:pPr algn="r" rtl="1">
              <a:buFont typeface="Wingdings" panose="05000000000000000000" pitchFamily="2" charset="2"/>
              <a:buChar char="ü"/>
            </a:pPr>
            <a:r>
              <a:rPr lang="fa-IR" sz="2400" dirty="0">
                <a:latin typeface="B.yagut"/>
              </a:rPr>
              <a:t>فرزند خواندگی (ضمن آموزش برای ایجاد شیردهی)</a:t>
            </a:r>
            <a:endParaRPr lang="en-US" sz="2400" dirty="0">
              <a:latin typeface="B.yagu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1708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lgn="r" rtl="1">
              <a:buFont typeface="Wingdings" panose="05000000000000000000" pitchFamily="2" charset="2"/>
              <a:buChar char="v"/>
            </a:pPr>
            <a:r>
              <a:rPr lang="fa-IR" sz="3600" dirty="0">
                <a:cs typeface="B Yagut" panose="00000400000000000000" pitchFamily="2" charset="-78"/>
              </a:rPr>
              <a:t>مقدار شیر مصنوعی مورد نیاز: </a:t>
            </a:r>
            <a:endParaRPr lang="en-US" sz="36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a:latin typeface="B.yagut"/>
              </a:rPr>
              <a:t>کامل :</a:t>
            </a:r>
          </a:p>
          <a:p>
            <a:pPr algn="r" rtl="1">
              <a:buFont typeface="Wingdings" panose="05000000000000000000" pitchFamily="2" charset="2"/>
              <a:buChar char="ü"/>
            </a:pPr>
            <a:r>
              <a:rPr lang="fa-IR" sz="2800" dirty="0">
                <a:latin typeface="B.yagut"/>
              </a:rPr>
              <a:t>تا پایان 6 ماهگی هر ماه 8قوطی (48قوطی)</a:t>
            </a:r>
          </a:p>
          <a:p>
            <a:pPr algn="r" rtl="1">
              <a:buFont typeface="Wingdings" panose="05000000000000000000" pitchFamily="2" charset="2"/>
              <a:buChar char="ü"/>
            </a:pPr>
            <a:r>
              <a:rPr lang="fa-IR" sz="2800" dirty="0">
                <a:latin typeface="B.yagut"/>
              </a:rPr>
              <a:t>ماه هفتم وهشتم هر ماه 6قوطی (12قوطی)</a:t>
            </a:r>
          </a:p>
          <a:p>
            <a:pPr algn="r" rtl="1">
              <a:buFont typeface="Wingdings" panose="05000000000000000000" pitchFamily="2" charset="2"/>
              <a:buChar char="ü"/>
            </a:pPr>
            <a:r>
              <a:rPr lang="fa-IR" sz="2800" dirty="0">
                <a:latin typeface="B.yagut"/>
              </a:rPr>
              <a:t>ماه نهم تا پایان ماه دوزادهم هر ماه 3قوطی(12قوطی)</a:t>
            </a:r>
          </a:p>
          <a:p>
            <a:pPr marL="0" indent="0" algn="r" rtl="1">
              <a:buNone/>
            </a:pPr>
            <a:r>
              <a:rPr lang="fa-IR" sz="2800" dirty="0">
                <a:latin typeface="B.yagut"/>
              </a:rPr>
              <a:t>کمکی:</a:t>
            </a:r>
          </a:p>
          <a:p>
            <a:pPr algn="r" rtl="1">
              <a:buFont typeface="Wingdings" panose="05000000000000000000" pitchFamily="2" charset="2"/>
              <a:buChar char="ü"/>
            </a:pPr>
            <a:r>
              <a:rPr lang="fa-IR" sz="2800" dirty="0">
                <a:latin typeface="B.yagut"/>
              </a:rPr>
              <a:t>تا پایان 6 ماهگی هر ماه 4قوطی (24قوطی)</a:t>
            </a:r>
          </a:p>
          <a:p>
            <a:pPr algn="r" rtl="1">
              <a:buFont typeface="Wingdings" panose="05000000000000000000" pitchFamily="2" charset="2"/>
              <a:buChar char="ü"/>
            </a:pPr>
            <a:r>
              <a:rPr lang="fa-IR" sz="2800" dirty="0">
                <a:latin typeface="B.yagut"/>
              </a:rPr>
              <a:t>ماه هفتم وهشتم هر ماه 3قوطی (6قوطی)</a:t>
            </a:r>
          </a:p>
          <a:p>
            <a:pPr algn="r" rtl="1">
              <a:buFont typeface="Wingdings" panose="05000000000000000000" pitchFamily="2" charset="2"/>
              <a:buChar char="ü"/>
            </a:pPr>
            <a:r>
              <a:rPr lang="fa-IR" sz="2800" dirty="0">
                <a:latin typeface="B.yagut"/>
              </a:rPr>
              <a:t>ماه نهم تا پایان ماه دوزادهم هر ماه 2قوطی(8قوطی)</a:t>
            </a:r>
          </a:p>
          <a:p>
            <a:pPr algn="r" rtl="1">
              <a:buFont typeface="Wingdings" panose="05000000000000000000" pitchFamily="2" charset="2"/>
              <a:buChar char="ü"/>
            </a:pPr>
            <a:endParaRPr lang="fa-IR" dirty="0"/>
          </a:p>
          <a:p>
            <a:pPr algn="r" rtl="1">
              <a:buFont typeface="Wingdings" panose="05000000000000000000" pitchFamily="2" charset="2"/>
              <a:buChar char="ü"/>
            </a:pPr>
            <a:endParaRPr lang="fa-IR" dirty="0"/>
          </a:p>
          <a:p>
            <a:pPr algn="r" rtl="1">
              <a:buFont typeface="Wingdings" panose="05000000000000000000" pitchFamily="2" charset="2"/>
              <a:buChar char="ü"/>
            </a:pPr>
            <a:endParaRPr lang="fa-IR" dirty="0"/>
          </a:p>
          <a:p>
            <a:pPr marL="0" indent="0" algn="r" rtl="1">
              <a:buNone/>
            </a:pPr>
            <a:endParaRPr lang="fa-IR" dirty="0"/>
          </a:p>
          <a:p>
            <a:pPr algn="r" rtl="1">
              <a:buFont typeface="Wingdings" panose="05000000000000000000" pitchFamily="2" charset="2"/>
              <a:buChar char="ü"/>
            </a:pP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52675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62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با شیر مصنوعی </a:t>
            </a:r>
            <a:r>
              <a:rPr lang="en-US" sz="3200" b="1" dirty="0">
                <a:cs typeface="B Yagut" pitchFamily="2" charset="-78"/>
              </a:rPr>
              <a:t>:</a:t>
            </a:r>
          </a:p>
        </p:txBody>
      </p:sp>
      <p:sp>
        <p:nvSpPr>
          <p:cNvPr id="3" name="Content Placeholder 2"/>
          <p:cNvSpPr>
            <a:spLocks noGrp="1"/>
          </p:cNvSpPr>
          <p:nvPr>
            <p:ph idx="1"/>
          </p:nvPr>
        </p:nvSpPr>
        <p:spPr>
          <a:xfrm>
            <a:off x="533400" y="1066800"/>
            <a:ext cx="7924800" cy="5486400"/>
          </a:xfrm>
        </p:spPr>
        <p:txBody>
          <a:bodyPr>
            <a:noAutofit/>
          </a:bodyPr>
          <a:lstStyle/>
          <a:p>
            <a:pPr algn="just" rtl="1">
              <a:spcBef>
                <a:spcPts val="600"/>
              </a:spcBef>
              <a:buFont typeface="Wingdings" pitchFamily="2" charset="2"/>
              <a:buChar char="ü"/>
            </a:pPr>
            <a:r>
              <a:rPr lang="fa-IR" sz="2300" dirty="0">
                <a:cs typeface="B Yagut" pitchFamily="2" charset="-78"/>
              </a:rPr>
              <a:t>با مادرکودکی که شیر مصنوعی می خورد بطور خصوصی (نه در جمع مادران) مشاوره کنید. </a:t>
            </a:r>
          </a:p>
          <a:p>
            <a:pPr algn="just" rtl="1">
              <a:spcBef>
                <a:spcPts val="600"/>
              </a:spcBef>
              <a:buFont typeface="Wingdings" pitchFamily="2" charset="2"/>
              <a:buChar char="ü"/>
            </a:pPr>
            <a:r>
              <a:rPr lang="fa-IR" sz="2300" dirty="0">
                <a:cs typeface="B Yagut" pitchFamily="2" charset="-78"/>
              </a:rPr>
              <a:t>قبل از تهیه فرمولا دست های تان را بشویید تعداد دفعات ومیزان شیر در هر وعده را براساس جدولی که در اسلاید 28 است آموزش دهید.</a:t>
            </a:r>
          </a:p>
          <a:p>
            <a:pPr algn="just" rtl="1">
              <a:spcBef>
                <a:spcPts val="600"/>
              </a:spcBef>
              <a:buFont typeface="Wingdings" pitchFamily="2" charset="2"/>
              <a:buChar char="ü"/>
            </a:pPr>
            <a:r>
              <a:rPr lang="fa-IR" sz="2300" dirty="0">
                <a:cs typeface="B Yagut" pitchFamily="2" charset="-78"/>
              </a:rPr>
              <a:t>همیشه از فنجان یا لیوان مدرج برای تعیین مقدار آب لازم واز پیمانه داخل همان قوطی شیر مصنوعی برای اندازه گیری پودر شیر استفاده کنید.</a:t>
            </a:r>
          </a:p>
          <a:p>
            <a:pPr algn="just" rtl="1">
              <a:spcBef>
                <a:spcPts val="600"/>
              </a:spcBef>
              <a:buFont typeface="Wingdings" pitchFamily="2" charset="2"/>
              <a:buChar char="ü"/>
            </a:pPr>
            <a:r>
              <a:rPr lang="fa-IR" sz="2300" dirty="0">
                <a:cs typeface="B Yagut" pitchFamily="2" charset="-78"/>
              </a:rPr>
              <a:t>آب کافی را به مدت 2دقیقه قویا بجوشانید و بگذارید خنک شود اگر 20 دقیقه بماند تقریبا 70 درجه می شود .سپس پودر شیر مصنوعی را با آب مخلوط کنید تا حل شود وبگذارید ملایم تر وبه حدود 40-50درجه برسد. </a:t>
            </a:r>
          </a:p>
          <a:p>
            <a:pPr algn="just" rtl="1">
              <a:spcBef>
                <a:spcPts val="600"/>
              </a:spcBef>
              <a:buFont typeface="Wingdings" pitchFamily="2" charset="2"/>
              <a:buChar char="ü"/>
            </a:pPr>
            <a:r>
              <a:rPr lang="fa-IR" sz="2300" dirty="0">
                <a:cs typeface="B Yagut" pitchFamily="2" charset="-78"/>
              </a:rPr>
              <a:t>مقدار پودر شیرمصنوعی مورد نیاز برای یک وعده را بطور دقیق (با پیمانه سرصاف) اندازه گیری کنید. </a:t>
            </a:r>
          </a:p>
          <a:p>
            <a:pPr algn="just" rtl="1">
              <a:spcBef>
                <a:spcPts val="600"/>
              </a:spcBef>
              <a:buFont typeface="Wingdings" pitchFamily="2" charset="2"/>
              <a:buChar char="ü"/>
            </a:pPr>
            <a:r>
              <a:rPr lang="fa-IR" sz="2300" dirty="0">
                <a:cs typeface="B Yagut" pitchFamily="2" charset="-78"/>
              </a:rPr>
              <a:t>فقط مقدار شیر (فورمولای) لازم برای یک وعده تغذیه شیرخوار را آماده کنید.</a:t>
            </a:r>
          </a:p>
          <a:p>
            <a:pPr algn="just" rtl="1">
              <a:spcBef>
                <a:spcPts val="600"/>
              </a:spcBef>
              <a:buFont typeface="Wingdings" pitchFamily="2" charset="2"/>
              <a:buChar char="ü"/>
            </a:pPr>
            <a:r>
              <a:rPr lang="fa-IR" sz="2300" dirty="0">
                <a:cs typeface="B Yagut" pitchFamily="2" charset="-78"/>
              </a:rPr>
              <a:t> شیر را در فلاسک نگهداری نکنید چون سریعا آلوده می شود.</a:t>
            </a:r>
          </a:p>
          <a:p>
            <a:pPr algn="just" rtl="1">
              <a:spcBef>
                <a:spcPts val="600"/>
              </a:spcBef>
              <a:buFont typeface="Courier New" pitchFamily="49" charset="0"/>
              <a:buChar char="o"/>
            </a:pPr>
            <a:endParaRPr lang="fa-IR" sz="23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6700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257800"/>
          </a:xfrm>
        </p:spPr>
        <p:txBody>
          <a:bodyPr>
            <a:noAutofit/>
          </a:bodyPr>
          <a:lstStyle/>
          <a:p>
            <a:pPr algn="just" rtl="1">
              <a:buFont typeface="Wingdings" pitchFamily="2" charset="2"/>
              <a:buChar char="ü"/>
            </a:pPr>
            <a:r>
              <a:rPr lang="fa-IR" sz="2300" dirty="0">
                <a:cs typeface="B Yagut" pitchFamily="2" charset="-78"/>
              </a:rPr>
              <a:t>شیرخوار را با فنجان تغذیه کنید. مقدار استفاده نشده را دور بریزید، می توانید آن را به کودک بزرگ تر بدهید و یا خودتان بنوشید.</a:t>
            </a:r>
          </a:p>
          <a:p>
            <a:pPr algn="just" rtl="1">
              <a:buFont typeface="Wingdings" pitchFamily="2" charset="2"/>
              <a:buChar char="ü"/>
            </a:pPr>
            <a:r>
              <a:rPr lang="fa-IR" sz="2300" dirty="0">
                <a:cs typeface="B Yagut" pitchFamily="2" charset="-78"/>
              </a:rPr>
              <a:t>فنجان را با آب داغ و مواد شوینده بشویید. </a:t>
            </a:r>
          </a:p>
          <a:p>
            <a:pPr algn="just" rtl="1">
              <a:buFont typeface="Wingdings" pitchFamily="2" charset="2"/>
              <a:buChar char="ü"/>
            </a:pPr>
            <a:r>
              <a:rPr lang="fa-IR" sz="2300" dirty="0">
                <a:cs typeface="B Yagut" pitchFamily="2" charset="-78"/>
              </a:rPr>
              <a:t>یک نوزادرسیده (ترم) با وزن 2/5 کیلوگرم یا بیشتر بطور متوسط باید 150میلی لیتر به ازاء هر کیلوگرم وزن بدنش در روز دریافت کند. این مقدار باید براساس سن کودک به 6،7 و یا 8 وعده تقسیم شود. مقدار شیر در یک وعده تغذیه متغیر است. </a:t>
            </a:r>
          </a:p>
          <a:p>
            <a:pPr algn="just" rtl="1">
              <a:buFont typeface="Wingdings" pitchFamily="2" charset="2"/>
              <a:buChar char="ü"/>
            </a:pPr>
            <a:r>
              <a:rPr lang="fa-IR" sz="2300" dirty="0">
                <a:cs typeface="B Yagut" pitchFamily="2" charset="-78"/>
              </a:rPr>
              <a:t>نوزاد به مقدار کم و در دفعات زیاد تغذیه می شود. همزمان با رشد او این مقدار را افزایش دهید.</a:t>
            </a:r>
          </a:p>
          <a:p>
            <a:pPr algn="just" rtl="1">
              <a:buFont typeface="Wingdings" pitchFamily="2" charset="2"/>
              <a:buChar char="ü"/>
            </a:pPr>
            <a:r>
              <a:rPr lang="fa-IR" sz="2300" dirty="0">
                <a:cs typeface="B Yagut" pitchFamily="2" charset="-78"/>
              </a:rPr>
              <a:t>اگر مادر برای تغذیه کودک از بطری استفاده می کند توصیه کنید به جای بطری از فنجان استفاده کند.</a:t>
            </a:r>
          </a:p>
          <a:p>
            <a:pPr algn="just" rtl="1">
              <a:buFont typeface="Wingdings" pitchFamily="2" charset="2"/>
              <a:buChar char="ü"/>
            </a:pPr>
            <a:r>
              <a:rPr lang="fa-IR" sz="2300" dirty="0">
                <a:cs typeface="B Yagut" pitchFamily="2" charset="-78"/>
              </a:rPr>
              <a:t>نحوه شیردهی با فنجان را به مادر آموزش دهید.</a:t>
            </a:r>
          </a:p>
          <a:p>
            <a:pPr algn="just" rtl="1">
              <a:buFont typeface="Wingdings" pitchFamily="2" charset="2"/>
              <a:buChar char="ü"/>
            </a:pPr>
            <a:r>
              <a:rPr lang="fa-IR" sz="2300" dirty="0">
                <a:cs typeface="B Yagut" pitchFamily="2" charset="-78"/>
              </a:rPr>
              <a:t>مطمئن شوید مادر طرز تغذیه شیرخوار با فنجان را بیاموزد.</a:t>
            </a:r>
          </a:p>
          <a:p>
            <a:pPr algn="just" rtl="1">
              <a:buFont typeface="Courier New" pitchFamily="49" charset="0"/>
              <a:buChar char="o"/>
            </a:pPr>
            <a:endParaRPr lang="fa-IR" sz="2300" dirty="0">
              <a:cs typeface="B Yagut" pitchFamily="2" charset="-78"/>
            </a:endParaRPr>
          </a:p>
          <a:p>
            <a:pPr algn="just" rtl="1">
              <a:buFont typeface="Courier New" pitchFamily="49" charset="0"/>
              <a:buChar char="o"/>
            </a:pPr>
            <a:endParaRPr lang="fa-IR" sz="2300" dirty="0">
              <a:cs typeface="B Yagut" pitchFamily="2" charset="-78"/>
            </a:endParaRPr>
          </a:p>
        </p:txBody>
      </p:sp>
      <p:sp>
        <p:nvSpPr>
          <p:cNvPr id="7" name="Title 1"/>
          <p:cNvSpPr>
            <a:spLocks noGrp="1"/>
          </p:cNvSpPr>
          <p:nvPr>
            <p:ph type="title"/>
          </p:nvPr>
        </p:nvSpPr>
        <p:spPr>
          <a:xfrm>
            <a:off x="381000" y="228600"/>
            <a:ext cx="8229600" cy="762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با شیر مصنوعی </a:t>
            </a:r>
            <a:r>
              <a:rPr lang="en-US" sz="3200" b="1" dirty="0">
                <a:cs typeface="B Yagut" pitchFamily="2" charset="-78"/>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33688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2900" b="1" dirty="0">
                <a:cs typeface="B Yagut" pitchFamily="2" charset="-78"/>
              </a:rPr>
              <a:t>اگر کودک فقط با شیر مصنوعی و بطری تغذیه میشود:</a:t>
            </a:r>
            <a:endParaRPr lang="en-US" sz="2900" b="1" dirty="0">
              <a:cs typeface="B Yagut" pitchFamily="2" charset="-78"/>
            </a:endParaRPr>
          </a:p>
        </p:txBody>
      </p:sp>
      <p:sp>
        <p:nvSpPr>
          <p:cNvPr id="3" name="Content Placeholder 2"/>
          <p:cNvSpPr>
            <a:spLocks noGrp="1"/>
          </p:cNvSpPr>
          <p:nvPr>
            <p:ph idx="1"/>
          </p:nvPr>
        </p:nvSpPr>
        <p:spPr>
          <a:xfrm>
            <a:off x="457200" y="1371600"/>
            <a:ext cx="8229600" cy="4876800"/>
          </a:xfrm>
        </p:spPr>
        <p:txBody>
          <a:bodyPr>
            <a:noAutofit/>
          </a:bodyPr>
          <a:lstStyle/>
          <a:p>
            <a:pPr algn="just" rtl="1">
              <a:buFont typeface="Wingdings" pitchFamily="2" charset="2"/>
              <a:buChar char="q"/>
            </a:pPr>
            <a:r>
              <a:rPr lang="fa-IR" sz="2500" dirty="0">
                <a:cs typeface="B Yagut" pitchFamily="2" charset="-78"/>
              </a:rPr>
              <a:t>پس از هر بار استفاده بطری را با آب سردشسته وسپس با برس و مواد شوینده وآب جوش تمیز کند. </a:t>
            </a:r>
          </a:p>
          <a:p>
            <a:pPr algn="just" rtl="1">
              <a:buFont typeface="Wingdings" pitchFamily="2" charset="2"/>
              <a:buChar char="q"/>
            </a:pPr>
            <a:r>
              <a:rPr lang="fa-IR" sz="2500" dirty="0">
                <a:cs typeface="B Yagut" pitchFamily="2" charset="-78"/>
              </a:rPr>
              <a:t>بطری وسر پستانک آن باید حداقل روزی 1بار استریلیزه شوند.</a:t>
            </a:r>
          </a:p>
          <a:p>
            <a:pPr marL="0" indent="0" algn="just" rtl="1">
              <a:buNone/>
            </a:pPr>
            <a:r>
              <a:rPr lang="fa-IR" sz="2500" dirty="0">
                <a:cs typeface="B Yagut" pitchFamily="2" charset="-78"/>
              </a:rPr>
              <a:t>راه های استریلیزه کردن عبارتند از: </a:t>
            </a:r>
          </a:p>
          <a:p>
            <a:pPr algn="just" rtl="1">
              <a:buFont typeface="Courier New" pitchFamily="49" charset="0"/>
              <a:buChar char="o"/>
            </a:pPr>
            <a:r>
              <a:rPr lang="fa-IR" sz="2200" dirty="0">
                <a:cs typeface="B Yagut" pitchFamily="2" charset="-78"/>
              </a:rPr>
              <a:t>جوشانیدن: بطری کاملا در آب غوطه ور شود. آب کاملا به جوش آمده وحداقل به مدت 10دقیقه سطح آب حرکت فعال داشته باشد.</a:t>
            </a:r>
          </a:p>
          <a:p>
            <a:pPr algn="just" rtl="1">
              <a:buFont typeface="Courier New" pitchFamily="49" charset="0"/>
              <a:buChar char="o"/>
            </a:pPr>
            <a:r>
              <a:rPr lang="fa-IR" sz="2200" dirty="0">
                <a:cs typeface="B Yagut" pitchFamily="2" charset="-78"/>
              </a:rPr>
              <a:t>بطری را حداقل به مدت 30 دقیقه در محلول رقیق شده سفید کننده قرار دهید. </a:t>
            </a:r>
          </a:p>
          <a:p>
            <a:pPr algn="just" rtl="1">
              <a:buFont typeface="Courier New" pitchFamily="49" charset="0"/>
              <a:buChar char="o"/>
            </a:pPr>
            <a:r>
              <a:rPr lang="fa-IR" sz="2200" dirty="0">
                <a:cs typeface="B Yagut" pitchFamily="2" charset="-78"/>
              </a:rPr>
              <a:t>برای تمیز کردن سرپستانک بطری، آن را پشت ورو کنید وبا نمک وبرس تمیز کنید ،سپس مثل تمیز کردن بطری، آن را نیز بجوشانیدیا با خیساندن در محلول رقیق شده سفید کننده  استریل کنید.</a:t>
            </a:r>
          </a:p>
          <a:p>
            <a:pPr algn="just" rtl="1">
              <a:buFont typeface="Wingdings" pitchFamily="2" charset="2"/>
              <a:buChar char="q"/>
            </a:pP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61852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60438"/>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توصیه در مورد برآورد مقدار شیر مورد نیاز روزانه</a:t>
            </a:r>
            <a:r>
              <a:rPr lang="en-US" sz="3200" b="1" dirty="0">
                <a:cs typeface="B Yagut" pitchFamily="2" charset="-78"/>
              </a:rPr>
              <a:t>:</a:t>
            </a:r>
          </a:p>
        </p:txBody>
      </p:sp>
      <p:sp>
        <p:nvSpPr>
          <p:cNvPr id="3" name="Content Placeholder 2"/>
          <p:cNvSpPr>
            <a:spLocks noGrp="1"/>
          </p:cNvSpPr>
          <p:nvPr>
            <p:ph idx="1"/>
          </p:nvPr>
        </p:nvSpPr>
        <p:spPr>
          <a:xfrm>
            <a:off x="533400" y="1752600"/>
            <a:ext cx="8153400" cy="3124200"/>
          </a:xfrm>
        </p:spPr>
        <p:txBody>
          <a:bodyPr>
            <a:normAutofit/>
          </a:bodyPr>
          <a:lstStyle/>
          <a:p>
            <a:pPr algn="just" rtl="1">
              <a:buFont typeface="Wingdings" pitchFamily="2" charset="2"/>
              <a:buChar char="q"/>
            </a:pPr>
            <a:r>
              <a:rPr lang="fa-IR" sz="2500" dirty="0">
                <a:cs typeface="B Yagut" pitchFamily="2" charset="-78"/>
              </a:rPr>
              <a:t>اگر شیرخوار در یک وعده کم تغذیه شود در وعده بعدی مقدار بیشتری شیر به او بدهید یا تغذیه وعده بعدی او را زودتر انجام دهید .بویژه اگر علائم گرسنگی نشان دهد </a:t>
            </a:r>
          </a:p>
          <a:p>
            <a:pPr algn="just" rtl="1">
              <a:buFont typeface="Wingdings" pitchFamily="2" charset="2"/>
              <a:buChar char="q"/>
            </a:pPr>
            <a:r>
              <a:rPr lang="fa-IR" sz="2500" dirty="0">
                <a:cs typeface="B Yagut" pitchFamily="2" charset="-78"/>
              </a:rPr>
              <a:t>اگر کودک به اندازه کافی وزن نمی گیرد ممکن است به دفعات بیشتر از معمول یا مقدار بیشتر در هربار تغذیه (مطابق با وزن مورد انتظار برای سن اش) نیاز داشته باشد. جدول صفحه بعد راهنماست (ممکن است نیاز شیرخوار بیشتر یا کمتر از مقدار مذکور باشد. </a:t>
            </a: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85716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برآورد مقدار شیر مورد نیاز یک کودک در روز</a:t>
            </a:r>
            <a:r>
              <a:rPr lang="en-US" sz="3200" b="1" dirty="0">
                <a:cs typeface="B Yagut" pitchFamily="2" charset="-78"/>
              </a:rPr>
              <a:t>:</a:t>
            </a:r>
            <a:r>
              <a:rPr lang="fa-IR" sz="3200" b="1" dirty="0">
                <a:cs typeface="B Yagut" pitchFamily="2" charset="-78"/>
              </a:rPr>
              <a:t> </a:t>
            </a:r>
            <a:endParaRPr lang="en-US" sz="3200" b="1" dirty="0">
              <a:cs typeface="B Yagut"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86360203"/>
              </p:ext>
            </p:extLst>
          </p:nvPr>
        </p:nvGraphicFramePr>
        <p:xfrm>
          <a:off x="457200" y="1600200"/>
          <a:ext cx="8229600" cy="24942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gridSpan="4">
                  <a:txBody>
                    <a:bodyPr/>
                    <a:lstStyle/>
                    <a:p>
                      <a:pPr algn="r" rtl="1"/>
                      <a:r>
                        <a:rPr lang="fa-IR" dirty="0">
                          <a:cs typeface="B Yagut" pitchFamily="2" charset="-78"/>
                        </a:rPr>
                        <a:t>برآورد مقدار شیر مورد نیاز یک کودک در روز </a:t>
                      </a:r>
                      <a:endParaRPr lang="en-US" dirty="0">
                        <a:cs typeface="B Yagut" pitchFamily="2" charset="-78"/>
                      </a:endParaRP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r" rtl="1"/>
                      <a:r>
                        <a:rPr lang="fa-IR" dirty="0">
                          <a:cs typeface="B Yagut" pitchFamily="2" charset="-78"/>
                        </a:rPr>
                        <a:t>کل شیر یا فرمولا در روز </a:t>
                      </a:r>
                      <a:endParaRPr lang="en-US" dirty="0">
                        <a:cs typeface="B Yagut" pitchFamily="2" charset="-78"/>
                      </a:endParaRPr>
                    </a:p>
                  </a:txBody>
                  <a:tcPr/>
                </a:tc>
                <a:tc>
                  <a:txBody>
                    <a:bodyPr/>
                    <a:lstStyle/>
                    <a:p>
                      <a:pPr algn="r" rtl="1"/>
                      <a:r>
                        <a:rPr lang="fa-IR" dirty="0">
                          <a:cs typeface="B Yagut" pitchFamily="2" charset="-78"/>
                        </a:rPr>
                        <a:t>مقدار شیر یا فرمولادر هر وعده تغذیه </a:t>
                      </a:r>
                      <a:endParaRPr lang="en-US" dirty="0">
                        <a:cs typeface="B Yagut" pitchFamily="2" charset="-78"/>
                      </a:endParaRPr>
                    </a:p>
                  </a:txBody>
                  <a:tcPr/>
                </a:tc>
                <a:tc>
                  <a:txBody>
                    <a:bodyPr/>
                    <a:lstStyle/>
                    <a:p>
                      <a:pPr algn="r" rtl="1"/>
                      <a:r>
                        <a:rPr lang="fa-IR" dirty="0">
                          <a:cs typeface="B Yagut" pitchFamily="2" charset="-78"/>
                        </a:rPr>
                        <a:t>تعداد دفعات تغذیه در روز </a:t>
                      </a:r>
                      <a:endParaRPr lang="en-US" dirty="0">
                        <a:cs typeface="B Yagut" pitchFamily="2" charset="-78"/>
                      </a:endParaRPr>
                    </a:p>
                  </a:txBody>
                  <a:tcPr/>
                </a:tc>
                <a:tc>
                  <a:txBody>
                    <a:bodyPr/>
                    <a:lstStyle/>
                    <a:p>
                      <a:pPr algn="r" rtl="1"/>
                      <a:r>
                        <a:rPr lang="fa-IR" dirty="0">
                          <a:cs typeface="B Yagut" pitchFamily="2" charset="-78"/>
                        </a:rPr>
                        <a:t>سن کودک </a:t>
                      </a:r>
                      <a:endParaRPr lang="en-US" dirty="0">
                        <a:cs typeface="B Yagut" pitchFamily="2" charset="-78"/>
                      </a:endParaRPr>
                    </a:p>
                  </a:txBody>
                  <a:tcPr/>
                </a:tc>
                <a:extLst>
                  <a:ext uri="{0D108BD9-81ED-4DB2-BD59-A6C34878D82A}">
                    <a16:rowId xmlns:a16="http://schemas.microsoft.com/office/drawing/2014/main" xmlns="" val="10001"/>
                  </a:ext>
                </a:extLst>
              </a:tr>
              <a:tr h="370840">
                <a:tc>
                  <a:txBody>
                    <a:bodyPr/>
                    <a:lstStyle/>
                    <a:p>
                      <a:pPr algn="r" rtl="1"/>
                      <a:r>
                        <a:rPr lang="fa-IR" dirty="0">
                          <a:cs typeface="B Yagut" pitchFamily="2" charset="-78"/>
                        </a:rPr>
                        <a:t>480میلی لیتر </a:t>
                      </a:r>
                      <a:endParaRPr lang="en-US" dirty="0">
                        <a:cs typeface="B Yagut" pitchFamily="2" charset="-78"/>
                      </a:endParaRPr>
                    </a:p>
                  </a:txBody>
                  <a:tcPr/>
                </a:tc>
                <a:tc>
                  <a:txBody>
                    <a:bodyPr/>
                    <a:lstStyle/>
                    <a:p>
                      <a:pPr algn="r" rtl="1"/>
                      <a:r>
                        <a:rPr lang="fa-IR" dirty="0">
                          <a:cs typeface="B Yagut" pitchFamily="2" charset="-78"/>
                        </a:rPr>
                        <a:t>60میلی لیتر </a:t>
                      </a:r>
                      <a:endParaRPr lang="en-US" dirty="0">
                        <a:cs typeface="B Yagut" pitchFamily="2" charset="-78"/>
                      </a:endParaRPr>
                    </a:p>
                  </a:txBody>
                  <a:tcPr/>
                </a:tc>
                <a:tc>
                  <a:txBody>
                    <a:bodyPr/>
                    <a:lstStyle/>
                    <a:p>
                      <a:pPr algn="r" rtl="1"/>
                      <a:r>
                        <a:rPr lang="fa-IR" dirty="0">
                          <a:cs typeface="B Yagut" pitchFamily="2" charset="-78"/>
                        </a:rPr>
                        <a:t>8</a:t>
                      </a:r>
                      <a:endParaRPr lang="en-US" dirty="0">
                        <a:cs typeface="B Yagut" pitchFamily="2" charset="-78"/>
                      </a:endParaRPr>
                    </a:p>
                  </a:txBody>
                  <a:tcPr/>
                </a:tc>
                <a:tc>
                  <a:txBody>
                    <a:bodyPr/>
                    <a:lstStyle/>
                    <a:p>
                      <a:pPr algn="r" rtl="1"/>
                      <a:r>
                        <a:rPr lang="fa-IR" dirty="0">
                          <a:cs typeface="B Yagut" pitchFamily="2" charset="-78"/>
                        </a:rPr>
                        <a:t>تولد تا یک ماهگی </a:t>
                      </a:r>
                      <a:endParaRPr lang="en-US" dirty="0">
                        <a:cs typeface="B Yagut" pitchFamily="2" charset="-78"/>
                      </a:endParaRPr>
                    </a:p>
                  </a:txBody>
                  <a:tcPr/>
                </a:tc>
                <a:extLst>
                  <a:ext uri="{0D108BD9-81ED-4DB2-BD59-A6C34878D82A}">
                    <a16:rowId xmlns:a16="http://schemas.microsoft.com/office/drawing/2014/main" xmlns="" val="10002"/>
                  </a:ext>
                </a:extLst>
              </a:tr>
              <a:tr h="370840">
                <a:tc>
                  <a:txBody>
                    <a:bodyPr/>
                    <a:lstStyle/>
                    <a:p>
                      <a:pPr algn="r" rtl="1"/>
                      <a:r>
                        <a:rPr lang="fa-IR" dirty="0">
                          <a:cs typeface="B Yagut" pitchFamily="2" charset="-78"/>
                        </a:rPr>
                        <a:t>630میلی</a:t>
                      </a:r>
                      <a:r>
                        <a:rPr lang="fa-IR" baseline="0" dirty="0">
                          <a:cs typeface="B Yagut" pitchFamily="2" charset="-78"/>
                        </a:rPr>
                        <a:t> لیتر</a:t>
                      </a:r>
                      <a:endParaRPr lang="en-US" dirty="0">
                        <a:cs typeface="B Yagut" pitchFamily="2" charset="-78"/>
                      </a:endParaRPr>
                    </a:p>
                  </a:txBody>
                  <a:tcPr/>
                </a:tc>
                <a:tc>
                  <a:txBody>
                    <a:bodyPr/>
                    <a:lstStyle/>
                    <a:p>
                      <a:pPr algn="r" rtl="1"/>
                      <a:r>
                        <a:rPr lang="fa-IR" dirty="0">
                          <a:cs typeface="B Yagut" pitchFamily="2" charset="-78"/>
                        </a:rPr>
                        <a:t>90میلی لیتر </a:t>
                      </a:r>
                      <a:endParaRPr lang="en-US" dirty="0">
                        <a:cs typeface="B Yagut" pitchFamily="2" charset="-78"/>
                      </a:endParaRPr>
                    </a:p>
                  </a:txBody>
                  <a:tcPr/>
                </a:tc>
                <a:tc>
                  <a:txBody>
                    <a:bodyPr/>
                    <a:lstStyle/>
                    <a:p>
                      <a:pPr algn="r" rtl="1"/>
                      <a:r>
                        <a:rPr lang="fa-IR" dirty="0">
                          <a:cs typeface="B Yagut" pitchFamily="2" charset="-78"/>
                        </a:rPr>
                        <a:t>7</a:t>
                      </a:r>
                      <a:endParaRPr lang="en-US" dirty="0">
                        <a:cs typeface="B Yagut" pitchFamily="2" charset="-78"/>
                      </a:endParaRPr>
                    </a:p>
                  </a:txBody>
                  <a:tcPr/>
                </a:tc>
                <a:tc>
                  <a:txBody>
                    <a:bodyPr/>
                    <a:lstStyle/>
                    <a:p>
                      <a:pPr algn="r" rtl="1"/>
                      <a:r>
                        <a:rPr lang="fa-IR" dirty="0">
                          <a:cs typeface="B Yagut" pitchFamily="2" charset="-78"/>
                        </a:rPr>
                        <a:t>1تا2 ماهگی</a:t>
                      </a:r>
                      <a:endParaRPr lang="en-US" dirty="0">
                        <a:cs typeface="B Yagut" pitchFamily="2" charset="-78"/>
                      </a:endParaRPr>
                    </a:p>
                  </a:txBody>
                  <a:tcPr/>
                </a:tc>
                <a:extLst>
                  <a:ext uri="{0D108BD9-81ED-4DB2-BD59-A6C34878D82A}">
                    <a16:rowId xmlns:a16="http://schemas.microsoft.com/office/drawing/2014/main" xmlns="" val="10003"/>
                  </a:ext>
                </a:extLst>
              </a:tr>
              <a:tr h="370840">
                <a:tc>
                  <a:txBody>
                    <a:bodyPr/>
                    <a:lstStyle/>
                    <a:p>
                      <a:pPr algn="r" rtl="1"/>
                      <a:r>
                        <a:rPr lang="fa-IR" dirty="0">
                          <a:cs typeface="B Yagut" pitchFamily="2" charset="-78"/>
                        </a:rPr>
                        <a:t>720 میلی لیتر </a:t>
                      </a:r>
                      <a:endParaRPr lang="en-US" dirty="0">
                        <a:cs typeface="B Yagut" pitchFamily="2" charset="-78"/>
                      </a:endParaRPr>
                    </a:p>
                  </a:txBody>
                  <a:tcPr/>
                </a:tc>
                <a:tc>
                  <a:txBody>
                    <a:bodyPr/>
                    <a:lstStyle/>
                    <a:p>
                      <a:pPr algn="r" rtl="1"/>
                      <a:r>
                        <a:rPr lang="fa-IR" dirty="0">
                          <a:cs typeface="B Yagut" pitchFamily="2" charset="-78"/>
                        </a:rPr>
                        <a:t>120میلی لیتر </a:t>
                      </a:r>
                      <a:endParaRPr lang="en-US" dirty="0">
                        <a:cs typeface="B Yagut" pitchFamily="2" charset="-78"/>
                      </a:endParaRPr>
                    </a:p>
                  </a:txBody>
                  <a:tcPr/>
                </a:tc>
                <a:tc>
                  <a:txBody>
                    <a:bodyPr/>
                    <a:lstStyle/>
                    <a:p>
                      <a:pPr algn="r" rtl="1"/>
                      <a:r>
                        <a:rPr lang="fa-IR" dirty="0">
                          <a:cs typeface="B Yagut" pitchFamily="2" charset="-78"/>
                        </a:rPr>
                        <a:t>6</a:t>
                      </a:r>
                      <a:endParaRPr lang="en-US" dirty="0">
                        <a:cs typeface="B Yagut" pitchFamily="2" charset="-78"/>
                      </a:endParaRPr>
                    </a:p>
                  </a:txBody>
                  <a:tcPr/>
                </a:tc>
                <a:tc>
                  <a:txBody>
                    <a:bodyPr/>
                    <a:lstStyle/>
                    <a:p>
                      <a:pPr algn="r" rtl="1"/>
                      <a:r>
                        <a:rPr lang="fa-IR" dirty="0">
                          <a:cs typeface="B Yagut" pitchFamily="2" charset="-78"/>
                        </a:rPr>
                        <a:t>2تا4ماهگی</a:t>
                      </a:r>
                      <a:endParaRPr lang="en-US" dirty="0">
                        <a:cs typeface="B Yagut" pitchFamily="2" charset="-78"/>
                      </a:endParaRPr>
                    </a:p>
                  </a:txBody>
                  <a:tcPr/>
                </a:tc>
                <a:extLst>
                  <a:ext uri="{0D108BD9-81ED-4DB2-BD59-A6C34878D82A}">
                    <a16:rowId xmlns:a16="http://schemas.microsoft.com/office/drawing/2014/main" xmlns="" val="10004"/>
                  </a:ext>
                </a:extLst>
              </a:tr>
              <a:tr h="370840">
                <a:tc>
                  <a:txBody>
                    <a:bodyPr/>
                    <a:lstStyle/>
                    <a:p>
                      <a:pPr algn="r" rtl="1"/>
                      <a:r>
                        <a:rPr lang="fa-IR" dirty="0">
                          <a:cs typeface="B Yagut" pitchFamily="2" charset="-78"/>
                        </a:rPr>
                        <a:t>900 میلی لیتر </a:t>
                      </a:r>
                      <a:endParaRPr lang="en-US" dirty="0">
                        <a:cs typeface="B Yagut" pitchFamily="2" charset="-78"/>
                      </a:endParaRPr>
                    </a:p>
                  </a:txBody>
                  <a:tcPr/>
                </a:tc>
                <a:tc>
                  <a:txBody>
                    <a:bodyPr/>
                    <a:lstStyle/>
                    <a:p>
                      <a:pPr algn="r" rtl="1"/>
                      <a:r>
                        <a:rPr lang="fa-IR" dirty="0">
                          <a:cs typeface="B Yagut" pitchFamily="2" charset="-78"/>
                        </a:rPr>
                        <a:t>150میلی لیتر </a:t>
                      </a:r>
                      <a:endParaRPr lang="en-US" dirty="0">
                        <a:cs typeface="B Yagut" pitchFamily="2" charset="-78"/>
                      </a:endParaRPr>
                    </a:p>
                  </a:txBody>
                  <a:tcPr/>
                </a:tc>
                <a:tc>
                  <a:txBody>
                    <a:bodyPr/>
                    <a:lstStyle/>
                    <a:p>
                      <a:pPr algn="r" rtl="1"/>
                      <a:r>
                        <a:rPr lang="fa-IR" dirty="0">
                          <a:cs typeface="B Yagut" pitchFamily="2" charset="-78"/>
                        </a:rPr>
                        <a:t>6</a:t>
                      </a:r>
                      <a:endParaRPr lang="en-US" dirty="0">
                        <a:cs typeface="B Yagut" pitchFamily="2" charset="-78"/>
                      </a:endParaRPr>
                    </a:p>
                  </a:txBody>
                  <a:tcPr/>
                </a:tc>
                <a:tc>
                  <a:txBody>
                    <a:bodyPr/>
                    <a:lstStyle/>
                    <a:p>
                      <a:pPr algn="r" rtl="1"/>
                      <a:r>
                        <a:rPr lang="fa-IR" dirty="0">
                          <a:cs typeface="B Yagut" pitchFamily="2" charset="-78"/>
                        </a:rPr>
                        <a:t>4تا6ماهگی </a:t>
                      </a:r>
                      <a:endParaRPr lang="en-US" dirty="0">
                        <a:cs typeface="B Yagut" pitchFamily="2" charset="-78"/>
                      </a:endParaRPr>
                    </a:p>
                  </a:txBody>
                  <a:tcPr/>
                </a:tc>
                <a:extLst>
                  <a:ext uri="{0D108BD9-81ED-4DB2-BD59-A6C34878D82A}">
                    <a16:rowId xmlns:a16="http://schemas.microsoft.com/office/drawing/2014/main" xmlns="" val="10005"/>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83907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ارائه مکمل</a:t>
            </a:r>
            <a:r>
              <a:rPr lang="en-US" sz="3200" b="1" dirty="0">
                <a:cs typeface="B Yagut" pitchFamily="2" charset="-78"/>
              </a:rPr>
              <a:t>:</a:t>
            </a:r>
          </a:p>
        </p:txBody>
      </p:sp>
      <p:sp>
        <p:nvSpPr>
          <p:cNvPr id="3" name="Content Placeholder 2"/>
          <p:cNvSpPr>
            <a:spLocks noGrp="1"/>
          </p:cNvSpPr>
          <p:nvPr>
            <p:ph idx="1"/>
          </p:nvPr>
        </p:nvSpPr>
        <p:spPr>
          <a:xfrm>
            <a:off x="457200" y="1600200"/>
            <a:ext cx="8229600" cy="4191000"/>
          </a:xfrm>
        </p:spPr>
        <p:txBody>
          <a:bodyPr>
            <a:normAutofit/>
          </a:bodyPr>
          <a:lstStyle/>
          <a:p>
            <a:pPr algn="just" rtl="1">
              <a:spcBef>
                <a:spcPts val="1200"/>
              </a:spcBef>
              <a:buFont typeface="Wingdings" pitchFamily="2" charset="2"/>
              <a:buChar char="ü"/>
            </a:pPr>
            <a:r>
              <a:rPr lang="fa-IR" sz="2500" dirty="0">
                <a:cs typeface="B Yagut" pitchFamily="2" charset="-78"/>
              </a:rPr>
              <a:t>در صورت نیاز به استفاده از مکمل از روش هائی استفاده شود که هدف تشویق موفقیت در تغذیه با شیرمادر باشد.</a:t>
            </a:r>
          </a:p>
          <a:p>
            <a:pPr algn="justLow" rtl="1">
              <a:spcBef>
                <a:spcPts val="1200"/>
              </a:spcBef>
              <a:buFont typeface="Wingdings" pitchFamily="2" charset="2"/>
              <a:buChar char="ü"/>
            </a:pPr>
            <a:r>
              <a:rPr lang="fa-IR" sz="2500" dirty="0">
                <a:cs typeface="B Yagut" pitchFamily="2" charset="-78"/>
              </a:rPr>
              <a:t>در صورت استفاده از بطری برای تجویز مکمل (بخصوص در شیرخواران کم سن )باعث  سردرگمی شیرخوارمیشود. در صورت تغذیه با بطری سبب به خطر افتادن دریافت نسبی یا اختلال در تغذیه با شیرمادر می شود. </a:t>
            </a:r>
          </a:p>
          <a:p>
            <a:pPr algn="just" rtl="1">
              <a:spcBef>
                <a:spcPts val="1200"/>
              </a:spcBef>
            </a:pPr>
            <a:endParaRPr lang="en-US" sz="2500" dirty="0">
              <a:cs typeface="B Yagut"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8343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ارائه مکمل </a:t>
            </a:r>
            <a:r>
              <a:rPr lang="en-US" sz="3200" b="1" dirty="0">
                <a:cs typeface="B Yagut" pitchFamily="2" charset="-78"/>
              </a:rPr>
              <a:t>:</a:t>
            </a:r>
          </a:p>
        </p:txBody>
      </p:sp>
      <p:sp>
        <p:nvSpPr>
          <p:cNvPr id="3" name="Content Placeholder 2"/>
          <p:cNvSpPr>
            <a:spLocks noGrp="1"/>
          </p:cNvSpPr>
          <p:nvPr>
            <p:ph idx="1"/>
          </p:nvPr>
        </p:nvSpPr>
        <p:spPr/>
        <p:txBody>
          <a:bodyPr>
            <a:normAutofit/>
          </a:bodyPr>
          <a:lstStyle/>
          <a:p>
            <a:pPr algn="r" rtl="1">
              <a:buFont typeface="Wingdings" pitchFamily="2" charset="2"/>
              <a:buChar char="Ø"/>
            </a:pPr>
            <a:r>
              <a:rPr lang="fa-IR" sz="2500" dirty="0">
                <a:cs typeface="B Yagut" pitchFamily="2" charset="-78"/>
              </a:rPr>
              <a:t>شیرخوار ابتدا شیرمادر بخورد </a:t>
            </a:r>
          </a:p>
          <a:p>
            <a:pPr algn="r" rtl="1">
              <a:buFont typeface="Wingdings" pitchFamily="2" charset="2"/>
              <a:buChar char="Ø"/>
            </a:pPr>
            <a:r>
              <a:rPr lang="fa-IR" sz="2500" dirty="0">
                <a:cs typeface="B Yagut" pitchFamily="2" charset="-78"/>
              </a:rPr>
              <a:t>سپس شیر مکمل را با کاپ یا سایر وسایل کمک شیردهی دریافت کند.</a:t>
            </a:r>
            <a:endParaRPr lang="en-US" sz="2800" dirty="0">
              <a:cs typeface="B Yagut" pitchFamily="2" charset="-78"/>
            </a:endParaRPr>
          </a:p>
          <a:p>
            <a:pPr algn="r" rtl="1">
              <a:buFont typeface="Wingdings" pitchFamily="2" charset="2"/>
              <a:buChar char="Ø"/>
            </a:pPr>
            <a:endParaRPr lang="fa-IR" sz="2500" dirty="0">
              <a:cs typeface="B Yagut" pitchFamily="2" charset="-78"/>
            </a:endParaRPr>
          </a:p>
          <a:p>
            <a:pPr algn="r" rtl="1"/>
            <a:endParaRPr lang="en-US" sz="2800" dirty="0">
              <a:cs typeface="B Yagut" pitchFamily="2" charset="-78"/>
            </a:endParaRPr>
          </a:p>
        </p:txBody>
      </p:sp>
      <p:pic>
        <p:nvPicPr>
          <p:cNvPr id="4" name="Picture 3" descr="C:\Users\atlas2\Pictures\c.png">
            <a:hlinkClick r:id="rId4" action="ppaction://hlinkfile"/>
          </p:cNvPr>
          <p:cNvPicPr/>
          <p:nvPr/>
        </p:nvPicPr>
        <p:blipFill>
          <a:blip r:embed="rId5" cstate="print"/>
          <a:srcRect l="3279"/>
          <a:stretch>
            <a:fillRect/>
          </a:stretch>
        </p:blipFill>
        <p:spPr bwMode="auto">
          <a:xfrm>
            <a:off x="5181600" y="3424455"/>
            <a:ext cx="3276600" cy="2286000"/>
          </a:xfrm>
          <a:prstGeom prst="roundRect">
            <a:avLst/>
          </a:prstGeom>
          <a:noFill/>
          <a:ln w="9525">
            <a:noFill/>
            <a:miter lim="800000"/>
            <a:headEnd/>
            <a:tailEnd/>
          </a:ln>
        </p:spPr>
      </p:pic>
      <p:pic>
        <p:nvPicPr>
          <p:cNvPr id="5" name="Picture 3" descr="C:\Users\atlas2\Pictures\s.jpg"/>
          <p:cNvPicPr>
            <a:picLocks noChangeAspect="1" noChangeArrowheads="1"/>
          </p:cNvPicPr>
          <p:nvPr/>
        </p:nvPicPr>
        <p:blipFill>
          <a:blip r:embed="rId6" cstate="print"/>
          <a:srcRect l="13759" r="21376"/>
          <a:stretch>
            <a:fillRect/>
          </a:stretch>
        </p:blipFill>
        <p:spPr bwMode="auto">
          <a:xfrm>
            <a:off x="3276600" y="2836817"/>
            <a:ext cx="1400998" cy="287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3" descr="C:\Users\Dr Ravari\Pictures\ببب.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363" y="2777418"/>
            <a:ext cx="2230437" cy="2992437"/>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13383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8229600" cy="685800"/>
          </a:xfrm>
        </p:spPr>
        <p:txBody>
          <a:bodyPr>
            <a:normAutofit/>
          </a:bodyPr>
          <a:lstStyle/>
          <a:p>
            <a:pPr rtl="1"/>
            <a:r>
              <a:rPr lang="fa-IR" sz="3200" b="1" dirty="0">
                <a:cs typeface="B Yagut" panose="00000400000000000000" pitchFamily="2" charset="-78"/>
              </a:rPr>
              <a:t> اهداف آموزشی</a:t>
            </a:r>
            <a:r>
              <a:rPr lang="en-US" sz="3200" b="1" dirty="0">
                <a:cs typeface="B Yagut" panose="00000400000000000000" pitchFamily="2" charset="-78"/>
              </a:rPr>
              <a:t>:</a:t>
            </a:r>
          </a:p>
        </p:txBody>
      </p:sp>
      <p:sp>
        <p:nvSpPr>
          <p:cNvPr id="8" name="Content Placeholder 7"/>
          <p:cNvSpPr>
            <a:spLocks noGrp="1"/>
          </p:cNvSpPr>
          <p:nvPr>
            <p:ph idx="1"/>
          </p:nvPr>
        </p:nvSpPr>
        <p:spPr>
          <a:xfrm>
            <a:off x="457200" y="1143000"/>
            <a:ext cx="8229600" cy="4876800"/>
          </a:xfrm>
        </p:spPr>
        <p:txBody>
          <a:bodyPr>
            <a:noAutofit/>
          </a:bodyPr>
          <a:lstStyle/>
          <a:p>
            <a:pPr algn="just" rtl="1">
              <a:spcBef>
                <a:spcPts val="1200"/>
              </a:spcBef>
              <a:buNone/>
            </a:pPr>
            <a:r>
              <a:rPr lang="fa-IR" sz="2300" b="1" dirty="0">
                <a:cs typeface="B Yagut" panose="00000400000000000000" pitchFamily="2" charset="-78"/>
              </a:rPr>
              <a:t>انتظار می‌رود فراگیر پس از مطالعه این درس بتواند:</a:t>
            </a:r>
            <a:endParaRPr lang="en-US" sz="2300" b="1" dirty="0">
              <a:cs typeface="B Yagut" panose="00000400000000000000" pitchFamily="2" charset="-78"/>
            </a:endParaRPr>
          </a:p>
          <a:p>
            <a:pPr algn="just" rtl="1">
              <a:spcBef>
                <a:spcPts val="1200"/>
              </a:spcBef>
              <a:buFont typeface="Wingdings" pitchFamily="2" charset="2"/>
              <a:buChar char="ü"/>
            </a:pPr>
            <a:r>
              <a:rPr lang="fa-IR" sz="2300" dirty="0">
                <a:cs typeface="B Yagut" panose="00000400000000000000" pitchFamily="2" charset="-78"/>
              </a:rPr>
              <a:t>حداقل 5 مورد از علل برتری شیرمادربر سایر شیرها را بیان نماید.</a:t>
            </a:r>
          </a:p>
          <a:p>
            <a:pPr algn="just" rtl="1">
              <a:spcBef>
                <a:spcPts val="1200"/>
              </a:spcBef>
              <a:buFont typeface="Wingdings" pitchFamily="2" charset="2"/>
              <a:buChar char="ü"/>
            </a:pPr>
            <a:r>
              <a:rPr lang="fa-IR" sz="2300" dirty="0">
                <a:cs typeface="B Yagut" panose="00000400000000000000" pitchFamily="2" charset="-78"/>
              </a:rPr>
              <a:t>تغذیه با شیر کمکی را در یک سطر تعریف نماید.</a:t>
            </a:r>
          </a:p>
          <a:p>
            <a:pPr algn="just" rtl="1">
              <a:spcBef>
                <a:spcPts val="1200"/>
              </a:spcBef>
              <a:buFont typeface="Wingdings" pitchFamily="2" charset="2"/>
              <a:buChar char="ü"/>
            </a:pPr>
            <a:r>
              <a:rPr lang="fa-IR" sz="2300" dirty="0">
                <a:cs typeface="B Yagut" panose="00000400000000000000" pitchFamily="2" charset="-78"/>
              </a:rPr>
              <a:t>تغذیه تکمیلی را در یک سطر تعریف نماید. </a:t>
            </a:r>
          </a:p>
          <a:p>
            <a:pPr algn="just" rtl="1">
              <a:spcBef>
                <a:spcPts val="1200"/>
              </a:spcBef>
              <a:buFont typeface="Wingdings" pitchFamily="2" charset="2"/>
              <a:buChar char="ü"/>
            </a:pPr>
            <a:r>
              <a:rPr lang="fa-IR" sz="2300" dirty="0">
                <a:cs typeface="B Yagut" panose="00000400000000000000" pitchFamily="2" charset="-78"/>
              </a:rPr>
              <a:t>حمایتهای لازم برای شیرخواران محروم از شیرمادر را توضیح دهد.</a:t>
            </a:r>
          </a:p>
          <a:p>
            <a:pPr algn="just" rtl="1">
              <a:spcBef>
                <a:spcPts val="1200"/>
              </a:spcBef>
              <a:buFont typeface="Wingdings" pitchFamily="2" charset="2"/>
              <a:buChar char="ü"/>
            </a:pPr>
            <a:r>
              <a:rPr lang="fa-IR" sz="2300" dirty="0">
                <a:cs typeface="B Yagut" panose="00000400000000000000" pitchFamily="2" charset="-78"/>
              </a:rPr>
              <a:t>تولید شیر در فرزند خواندگی را در یک سطر بیان نماید. </a:t>
            </a:r>
          </a:p>
          <a:p>
            <a:pPr algn="just" rtl="1">
              <a:spcBef>
                <a:spcPts val="1200"/>
              </a:spcBef>
              <a:buFont typeface="Wingdings" pitchFamily="2" charset="2"/>
              <a:buChar char="ü"/>
            </a:pPr>
            <a:r>
              <a:rPr lang="fa-IR" sz="2300" dirty="0">
                <a:cs typeface="B Yagut" panose="00000400000000000000" pitchFamily="2" charset="-78"/>
              </a:rPr>
              <a:t>شیردهی مجدد را در یک سطر بیان نماید. </a:t>
            </a:r>
          </a:p>
          <a:p>
            <a:pPr algn="just" rtl="1">
              <a:spcBef>
                <a:spcPts val="1200"/>
              </a:spcBef>
              <a:buFont typeface="Wingdings" pitchFamily="2" charset="2"/>
              <a:buChar char="ü"/>
            </a:pPr>
            <a:r>
              <a:rPr lang="fa-IR" sz="2300" dirty="0">
                <a:cs typeface="B Yagut" panose="00000400000000000000" pitchFamily="2" charset="-78"/>
              </a:rPr>
              <a:t>عواقب تغذیه با شیر کمکی را در 2 سطر بیان نماید.</a:t>
            </a:r>
          </a:p>
          <a:p>
            <a:pPr algn="just" rtl="1">
              <a:spcBef>
                <a:spcPts val="1200"/>
              </a:spcBef>
              <a:buFont typeface="Wingdings" pitchFamily="2" charset="2"/>
              <a:buChar char="ü"/>
            </a:pPr>
            <a:r>
              <a:rPr lang="fa-IR" sz="2300" dirty="0">
                <a:cs typeface="B Yagut" panose="00000400000000000000" pitchFamily="2" charset="-78"/>
              </a:rPr>
              <a:t>دلایل بی مورد استفاده از شیرمصنوعی و مخاطرات آن را بیان نماید.</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84457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کاهش مقدار مکمل </a:t>
            </a:r>
            <a:r>
              <a:rPr lang="en-US" sz="3200" b="1" dirty="0">
                <a:cs typeface="B Yagut" pitchFamily="2" charset="-78"/>
              </a:rPr>
              <a:t>:</a:t>
            </a:r>
          </a:p>
        </p:txBody>
      </p:sp>
      <p:sp>
        <p:nvSpPr>
          <p:cNvPr id="3" name="Content Placeholder 2"/>
          <p:cNvSpPr>
            <a:spLocks noGrp="1"/>
          </p:cNvSpPr>
          <p:nvPr>
            <p:ph idx="1"/>
          </p:nvPr>
        </p:nvSpPr>
        <p:spPr>
          <a:xfrm>
            <a:off x="457200" y="1600200"/>
            <a:ext cx="8229600" cy="4038599"/>
          </a:xfrm>
        </p:spPr>
        <p:txBody>
          <a:bodyPr>
            <a:normAutofit/>
          </a:bodyPr>
          <a:lstStyle/>
          <a:p>
            <a:pPr algn="r" rtl="1">
              <a:spcBef>
                <a:spcPts val="1200"/>
              </a:spcBef>
              <a:buFont typeface="Wingdings" pitchFamily="2" charset="2"/>
              <a:buChar char="q"/>
            </a:pPr>
            <a:r>
              <a:rPr lang="fa-IR" sz="2500" b="1" dirty="0">
                <a:cs typeface="B Yagut" pitchFamily="2" charset="-78"/>
              </a:rPr>
              <a:t>پس از رسیدن به وزن مناسب شیرخوار: </a:t>
            </a:r>
          </a:p>
          <a:p>
            <a:pPr algn="r" rtl="1">
              <a:spcBef>
                <a:spcPts val="1200"/>
              </a:spcBef>
              <a:buFont typeface="Courier New" pitchFamily="49" charset="0"/>
              <a:buChar char="o"/>
            </a:pPr>
            <a:r>
              <a:rPr lang="fa-IR" sz="2500" dirty="0">
                <a:cs typeface="B Yagut" pitchFamily="2" charset="-78"/>
              </a:rPr>
              <a:t>کاهش مصرف مکمل به منظور افزایش تولید شیر مادر </a:t>
            </a:r>
          </a:p>
          <a:p>
            <a:pPr algn="r" rtl="1">
              <a:spcBef>
                <a:spcPts val="1200"/>
              </a:spcBef>
              <a:buFont typeface="Courier New" pitchFamily="49" charset="0"/>
              <a:buChar char="o"/>
            </a:pPr>
            <a:r>
              <a:rPr lang="fa-IR" sz="2500" dirty="0">
                <a:cs typeface="B Yagut" pitchFamily="2" charset="-78"/>
              </a:rPr>
              <a:t>افزایش دفعات تغذیه با شیرمادر </a:t>
            </a:r>
          </a:p>
          <a:p>
            <a:pPr algn="r" rtl="1">
              <a:spcBef>
                <a:spcPts val="1200"/>
              </a:spcBef>
              <a:buFont typeface="Courier New" pitchFamily="49" charset="0"/>
              <a:buChar char="o"/>
            </a:pPr>
            <a:r>
              <a:rPr lang="fa-IR" sz="2500" dirty="0">
                <a:cs typeface="B Yagut" pitchFamily="2" charset="-78"/>
              </a:rPr>
              <a:t>تداوم پایش رشد وزنی همزمان با کاهش یا قطع مکمل </a:t>
            </a:r>
            <a:endParaRPr lang="en-US" sz="2500" dirty="0">
              <a:cs typeface="B Yagut"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2694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57200"/>
            <a:ext cx="8229600" cy="960438"/>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خلاصه مطالب و نتیجه گیری</a:t>
            </a:r>
            <a:r>
              <a:rPr lang="en-US" sz="3200" b="1" dirty="0">
                <a:cs typeface="B Yagut" panose="00000400000000000000" pitchFamily="2" charset="-78"/>
              </a:rPr>
              <a:t>:</a:t>
            </a:r>
          </a:p>
        </p:txBody>
      </p:sp>
      <p:sp>
        <p:nvSpPr>
          <p:cNvPr id="8" name="Content Placeholder 7"/>
          <p:cNvSpPr>
            <a:spLocks noGrp="1"/>
          </p:cNvSpPr>
          <p:nvPr>
            <p:ph idx="1"/>
          </p:nvPr>
        </p:nvSpPr>
        <p:spPr>
          <a:xfrm>
            <a:off x="457200" y="1447800"/>
            <a:ext cx="8229600" cy="4571999"/>
          </a:xfrm>
        </p:spPr>
        <p:txBody>
          <a:bodyPr>
            <a:noAutofit/>
          </a:bodyPr>
          <a:lstStyle/>
          <a:p>
            <a:pPr algn="just" rtl="1">
              <a:spcBef>
                <a:spcPts val="1200"/>
              </a:spcBef>
              <a:buFont typeface="Wingdings" pitchFamily="2" charset="2"/>
              <a:buChar char="v"/>
            </a:pPr>
            <a:r>
              <a:rPr lang="fa-IR" sz="2300" dirty="0">
                <a:cs typeface="B Yagut" panose="00000400000000000000" pitchFamily="2" charset="-78"/>
              </a:rPr>
              <a:t>جانشین شونده های شیرمادر به ترتیب اولویت عبارتند از شیردوشیده شده مادر،شیر بانک شیر ،جانشین های شیر مادر(دایه)،ونهایتا شیر مصنوعی</a:t>
            </a:r>
          </a:p>
          <a:p>
            <a:pPr algn="just" rtl="1">
              <a:spcBef>
                <a:spcPts val="1200"/>
              </a:spcBef>
              <a:buFont typeface="Wingdings" pitchFamily="2" charset="2"/>
              <a:buChar char="v"/>
            </a:pPr>
            <a:r>
              <a:rPr lang="fa-IR" sz="2300" dirty="0">
                <a:cs typeface="B Yagut" panose="00000400000000000000" pitchFamily="2" charset="-78"/>
              </a:rPr>
              <a:t>تغذیه تکمیلی وقتی که شیرمادر به تنهایی کافی نیست (شروع قبل از 6 ماهگی)</a:t>
            </a:r>
          </a:p>
          <a:p>
            <a:pPr algn="just" rtl="1">
              <a:spcBef>
                <a:spcPts val="1200"/>
              </a:spcBef>
              <a:buFont typeface="Wingdings" pitchFamily="2" charset="2"/>
              <a:buChar char="v"/>
            </a:pPr>
            <a:r>
              <a:rPr lang="fa-IR" sz="2300" dirty="0">
                <a:cs typeface="B Yagut" panose="00000400000000000000" pitchFamily="2" charset="-78"/>
              </a:rPr>
              <a:t>امکان ایجاد شیردهی برای مادرانی که فرزندخوانده دارند امکان پذیر است و برقراری مجدد شیردهی برای شیرخوارانی که به ناحق از شیرمادر محروم شده اند مانند تصور ناکافی بودن شیروشروع شیر کمکی وقطع شیردهی امکان پذیر است. </a:t>
            </a:r>
          </a:p>
          <a:p>
            <a:pPr algn="just" rtl="1">
              <a:spcBef>
                <a:spcPts val="1200"/>
              </a:spcBef>
              <a:buFont typeface="Wingdings" pitchFamily="2" charset="2"/>
              <a:buChar char="v"/>
            </a:pPr>
            <a:r>
              <a:rPr lang="fa-IR" sz="2300" dirty="0">
                <a:cs typeface="B Yagut" panose="00000400000000000000" pitchFamily="2" charset="-78"/>
              </a:rPr>
              <a:t>استفاده از شیرمصنوعی به عنوان مکمل مخاطرات زیادی از جمله کاهش دفعات تغذیه با شیرمادر ومشکل شیرخوار در بازگشت به تغذیه از پستان دارد. </a:t>
            </a:r>
          </a:p>
        </p:txBody>
      </p:sp>
    </p:spTree>
    <p:extLst>
      <p:ext uri="{BB962C8B-B14F-4D97-AF65-F5344CB8AC3E}">
        <p14:creationId xmlns:p14="http://schemas.microsoft.com/office/powerpoint/2010/main" val="1975863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04ED3A4-22EE-4955-9FAE-2122E0350B17}"/>
              </a:ext>
            </a:extLst>
          </p:cNvPr>
          <p:cNvSpPr>
            <a:spLocks noGrp="1"/>
          </p:cNvSpPr>
          <p:nvPr>
            <p:ph idx="1"/>
          </p:nvPr>
        </p:nvSpPr>
        <p:spPr>
          <a:xfrm>
            <a:off x="457200" y="1600201"/>
            <a:ext cx="8229600" cy="3124200"/>
          </a:xfrm>
        </p:spPr>
        <p:txBody>
          <a:bodyPr>
            <a:normAutofit/>
          </a:bodyPr>
          <a:lstStyle/>
          <a:p>
            <a:pPr algn="just" rtl="1">
              <a:spcBef>
                <a:spcPts val="1200"/>
              </a:spcBef>
              <a:buFont typeface="Wingdings" pitchFamily="2" charset="2"/>
              <a:buChar char="v"/>
            </a:pPr>
            <a:r>
              <a:rPr lang="fa-IR" sz="2300" dirty="0">
                <a:cs typeface="B Yagut" panose="00000400000000000000" pitchFamily="2" charset="-78"/>
              </a:rPr>
              <a:t>قبل از تجویز شیر کمکی حتما به مدت 3-4 هفته شیر مادر ادامه یابد تا تولید شیر شکل گیرد ومکمل بصورت تدریجی شروع شده تا از احتقان پستان ومجاری بسته جلوگیری شود. </a:t>
            </a:r>
          </a:p>
          <a:p>
            <a:pPr algn="just" rtl="1">
              <a:spcBef>
                <a:spcPts val="1200"/>
              </a:spcBef>
              <a:buFont typeface="Wingdings" pitchFamily="2" charset="2"/>
              <a:buChar char="v"/>
            </a:pPr>
            <a:r>
              <a:rPr lang="fa-IR" sz="2300" dirty="0">
                <a:cs typeface="B Yagut" panose="00000400000000000000" pitchFamily="2" charset="-78"/>
              </a:rPr>
              <a:t>هنگام تغذیه با شیر مصنوعی بایستی به استریلیزاسیون وسایل مورد استفاده وبرآورد شیر مصرفی در هر وعده و در طول روز دقت شود و آموزشهای لازم در این زمینه به مادران داده شود</a:t>
            </a:r>
            <a:r>
              <a:rPr lang="fa-IR" sz="2300" dirty="0" smtClean="0">
                <a:cs typeface="B Yagut" panose="00000400000000000000" pitchFamily="2" charset="-78"/>
              </a:rPr>
              <a:t>.</a:t>
            </a:r>
          </a:p>
          <a:p>
            <a:pPr algn="just" rtl="1">
              <a:spcBef>
                <a:spcPts val="1200"/>
              </a:spcBef>
              <a:buFont typeface="Wingdings" pitchFamily="2" charset="2"/>
              <a:buChar char="v"/>
            </a:pPr>
            <a:r>
              <a:rPr lang="fa-IR" sz="2300" dirty="0" smtClean="0">
                <a:cs typeface="B Yagut" panose="00000400000000000000" pitchFamily="2" charset="-78"/>
              </a:rPr>
              <a:t>شیرخشک جهت شیرخواران دارای اختلال رشد،مصرف بعضی داروها در مادر ،جدایی والدین ونگهداری شیرخوار توسط  پدر ،بیماریهای مزمن وصعب العلاج </a:t>
            </a:r>
            <a:r>
              <a:rPr lang="fa-IR" sz="2300" dirty="0">
                <a:cs typeface="B Yagut" panose="00000400000000000000" pitchFamily="2" charset="-78"/>
              </a:rPr>
              <a:t> مادر </a:t>
            </a:r>
            <a:r>
              <a:rPr lang="fa-IR" sz="2300" dirty="0" smtClean="0">
                <a:cs typeface="B Yagut" panose="00000400000000000000" pitchFamily="2" charset="-78"/>
              </a:rPr>
              <a:t>،فرزند خواندگی وفوت مادر تجویز می گردد.</a:t>
            </a:r>
          </a:p>
          <a:p>
            <a:pPr algn="just" rtl="1">
              <a:spcBef>
                <a:spcPts val="1200"/>
              </a:spcBef>
              <a:buFont typeface="Wingdings" pitchFamily="2" charset="2"/>
              <a:buChar char="v"/>
            </a:pPr>
            <a:r>
              <a:rPr lang="fa-IR" sz="2300" smtClean="0">
                <a:cs typeface="B Yagut" panose="00000400000000000000" pitchFamily="2" charset="-78"/>
              </a:rPr>
              <a:t>شیرخشک بصورت کامل یا کمکی تجویز می گردد.</a:t>
            </a:r>
            <a:endParaRPr lang="en-US" sz="2300" dirty="0">
              <a:cs typeface="B Yagut" panose="00000400000000000000" pitchFamily="2" charset="-78"/>
            </a:endParaRPr>
          </a:p>
        </p:txBody>
      </p:sp>
      <p:sp>
        <p:nvSpPr>
          <p:cNvPr id="5" name="Title 6"/>
          <p:cNvSpPr txBox="1">
            <a:spLocks/>
          </p:cNvSpPr>
          <p:nvPr/>
        </p:nvSpPr>
        <p:spPr>
          <a:xfrm>
            <a:off x="457200" y="457200"/>
            <a:ext cx="8229600" cy="9604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v"/>
            </a:pPr>
            <a:r>
              <a:rPr lang="fa-IR" sz="3200" b="1" dirty="0">
                <a:cs typeface="B Yagut" panose="00000400000000000000" pitchFamily="2" charset="-78"/>
              </a:rPr>
              <a:t>خلاصه مطالب و نتیجه گیری</a:t>
            </a:r>
            <a:endParaRPr lang="en-US" sz="3200" b="1" dirty="0">
              <a:cs typeface="B Yagut" panose="00000400000000000000" pitchFamily="2" charset="-78"/>
            </a:endParaRPr>
          </a:p>
        </p:txBody>
      </p:sp>
    </p:spTree>
    <p:extLst>
      <p:ext uri="{BB962C8B-B14F-4D97-AF65-F5344CB8AC3E}">
        <p14:creationId xmlns:p14="http://schemas.microsoft.com/office/powerpoint/2010/main" val="3068727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pPr marL="457200" indent="-457200" algn="r" rtl="1">
              <a:buFont typeface="Wingdings" panose="05000000000000000000" pitchFamily="2" charset="2"/>
              <a:buChar char="v"/>
            </a:pPr>
            <a:r>
              <a:rPr lang="fa-IR" sz="3200" b="1" dirty="0" smtClean="0">
                <a:cs typeface="B Yagut" pitchFamily="2" charset="-78"/>
              </a:rPr>
              <a:t>پرسش وتمرین: </a:t>
            </a:r>
            <a:endParaRPr lang="en-US" sz="3200" b="1" dirty="0">
              <a:cs typeface="B Yagut" pitchFamily="2" charset="-78"/>
            </a:endParaRPr>
          </a:p>
        </p:txBody>
      </p:sp>
      <p:sp>
        <p:nvSpPr>
          <p:cNvPr id="3" name="Content Placeholder 2"/>
          <p:cNvSpPr>
            <a:spLocks noGrp="1"/>
          </p:cNvSpPr>
          <p:nvPr>
            <p:ph idx="1"/>
          </p:nvPr>
        </p:nvSpPr>
        <p:spPr>
          <a:xfrm>
            <a:off x="533400" y="1371600"/>
            <a:ext cx="7848600" cy="4525963"/>
          </a:xfrm>
        </p:spPr>
        <p:txBody>
          <a:bodyPr>
            <a:normAutofit/>
          </a:bodyPr>
          <a:lstStyle/>
          <a:p>
            <a:pPr marL="0" indent="0" algn="just" rtl="1">
              <a:buNone/>
            </a:pPr>
            <a:r>
              <a:rPr lang="fa-IR" sz="2500" dirty="0">
                <a:cs typeface="B Yagut" pitchFamily="2" charset="-78"/>
              </a:rPr>
              <a:t>1- </a:t>
            </a:r>
            <a:r>
              <a:rPr lang="fa-IR" sz="2500" dirty="0">
                <a:latin typeface="B.yagut"/>
                <a:cs typeface="B Yagut" pitchFamily="2" charset="-78"/>
              </a:rPr>
              <a:t>انواع جانشین شونده های شیر مادر را باهم مقایسه کنید و مزایا و معایب هر کدام را بیان کنید.</a:t>
            </a:r>
          </a:p>
          <a:p>
            <a:pPr marL="0" indent="0" algn="just" rtl="1">
              <a:buNone/>
            </a:pPr>
            <a:r>
              <a:rPr lang="fa-IR" sz="2500" dirty="0">
                <a:latin typeface="B.yagut"/>
                <a:cs typeface="B Yagut" pitchFamily="2" charset="-78"/>
              </a:rPr>
              <a:t>2- آیا تا به حال به مادری در شیردهی شیرخوارش برای بار اول کمک (1ساعت اول پس از تولد) کمک کرده اید؟ توضیح دهید. </a:t>
            </a:r>
          </a:p>
          <a:p>
            <a:pPr marL="0" indent="0" algn="just" rtl="1">
              <a:buNone/>
            </a:pPr>
            <a:r>
              <a:rPr lang="fa-IR" sz="2500" dirty="0">
                <a:latin typeface="B.yagut"/>
                <a:cs typeface="B Yagut" pitchFamily="2" charset="-78"/>
              </a:rPr>
              <a:t>3- مادری تمایل به برقراری مجدد شیردهی دارد در این زمینه چگونه به وی کمک می کنید؟ شرح دهید. </a:t>
            </a:r>
            <a:endParaRPr lang="en-US" sz="2500" dirty="0">
              <a:latin typeface="B.yagut"/>
              <a:cs typeface="B Yagut" pitchFamily="2" charset="-78"/>
            </a:endParaRPr>
          </a:p>
          <a:p>
            <a:pPr marL="0" indent="0" algn="just" rtl="1">
              <a:buNone/>
            </a:pPr>
            <a:r>
              <a:rPr lang="fa-IR" sz="2500" dirty="0">
                <a:latin typeface="B.yagut"/>
                <a:cs typeface="B Yagut" pitchFamily="2" charset="-78"/>
              </a:rPr>
              <a:t>4-سه مورد از مخاطرات تغذیه با شیر کمکی را بنویسید </a:t>
            </a:r>
          </a:p>
          <a:p>
            <a:pPr marL="0" indent="0" algn="just" rtl="1">
              <a:buNone/>
            </a:pPr>
            <a:r>
              <a:rPr lang="fa-IR" sz="2500" dirty="0">
                <a:latin typeface="B.yagut"/>
                <a:cs typeface="B Yagut" pitchFamily="2" charset="-78"/>
              </a:rPr>
              <a:t>5-تغذیه با شیر کمکی را تعریف کنید</a:t>
            </a:r>
          </a:p>
          <a:p>
            <a:pPr marL="0" indent="0" algn="just" rtl="1">
              <a:buNone/>
            </a:pPr>
            <a:r>
              <a:rPr lang="fa-IR" sz="2500" dirty="0">
                <a:latin typeface="B.yagut"/>
                <a:cs typeface="B Yagut" pitchFamily="2" charset="-78"/>
              </a:rPr>
              <a:t>6-شیرخواران محروم از شیر مادر به چه حمایتهایی نیاز دارند ،توضیح دهید.</a:t>
            </a:r>
            <a:endParaRPr lang="en-US" sz="2500" dirty="0">
              <a:latin typeface="B.yagut"/>
              <a:cs typeface="B Yagut" pitchFamily="2" charset="-78"/>
            </a:endParaRPr>
          </a:p>
        </p:txBody>
      </p:sp>
    </p:spTree>
    <p:extLst>
      <p:ext uri="{BB962C8B-B14F-4D97-AF65-F5344CB8AC3E}">
        <p14:creationId xmlns:p14="http://schemas.microsoft.com/office/powerpoint/2010/main" val="2921010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rtl="1"/>
            <a:r>
              <a:rPr lang="fa-IR" sz="3200" b="1" dirty="0">
                <a:cs typeface="B Yagut" panose="00000400000000000000" pitchFamily="2" charset="-78"/>
              </a:rPr>
              <a:t>فهرست منابع</a:t>
            </a:r>
            <a:endParaRPr lang="en-US" sz="3200" b="1" dirty="0">
              <a:cs typeface="B Yagut" panose="00000400000000000000" pitchFamily="2" charset="-78"/>
            </a:endParaRPr>
          </a:p>
        </p:txBody>
      </p:sp>
      <p:sp>
        <p:nvSpPr>
          <p:cNvPr id="8" name="Content Placeholder 7"/>
          <p:cNvSpPr>
            <a:spLocks noGrp="1"/>
          </p:cNvSpPr>
          <p:nvPr>
            <p:ph idx="1"/>
          </p:nvPr>
        </p:nvSpPr>
        <p:spPr/>
        <p:txBody>
          <a:bodyPr>
            <a:normAutofit fontScale="92500" lnSpcReduction="20000"/>
          </a:bodyPr>
          <a:lstStyle/>
          <a:p>
            <a:pPr marL="0" indent="0" algn="justLow" rtl="1">
              <a:buNone/>
            </a:pPr>
            <a:r>
              <a:rPr lang="fa-IR" sz="2400" dirty="0">
                <a:latin typeface="B.yagut"/>
                <a:cs typeface="B Yagut" pitchFamily="2" charset="-78"/>
              </a:rPr>
              <a:t>1- دفتر سلامت جمعيت، خانواده و مدارس، اداره سلامت كودكان،  بوكلت و راهنمای مراقبت های ادغام یافته كودك سالم، وزارت بهداشت، درمان و آموزش پزشكي، 1385.</a:t>
            </a:r>
          </a:p>
          <a:p>
            <a:pPr marL="0" indent="0" algn="just" rtl="1">
              <a:buNone/>
            </a:pPr>
            <a:r>
              <a:rPr lang="fa-IR" sz="2400" dirty="0">
                <a:latin typeface="B.yagut"/>
                <a:cs typeface="B Yagut" pitchFamily="2" charset="-78"/>
              </a:rPr>
              <a:t>2- آخرین بسته آموزشی، وزارت بهداشت،درمان وآموزش پزشکی ،دفتر سلامت خانواده وجمعیت، اداره سلامت کودکان (شیرخوار محروم از شیر مادر) </a:t>
            </a:r>
          </a:p>
          <a:p>
            <a:pPr marL="0" indent="0" algn="just" rtl="1">
              <a:buNone/>
            </a:pPr>
            <a:r>
              <a:rPr lang="fa-IR" sz="2400" dirty="0">
                <a:latin typeface="B.yagut"/>
                <a:cs typeface="B Yagut" pitchFamily="2" charset="-78"/>
              </a:rPr>
              <a:t>3- آخرین بسته آموزشی، وزارت بهداشت،درمان وآموزش پزشکی ،دفتر سلامت خانواده وجمعیت، اداره سلامت کودکان (ضرورت و نحوه تجويز مکمل در شیرخوار سالمی که با شیرمادر تغذيه   می شود)</a:t>
            </a:r>
            <a:endParaRPr lang="en-US" sz="2400" dirty="0">
              <a:latin typeface="B.yagut"/>
              <a:cs typeface="B Yagut" pitchFamily="2" charset="-78"/>
            </a:endParaRPr>
          </a:p>
          <a:p>
            <a:pPr marL="0" indent="0" algn="justLow" rtl="1">
              <a:buNone/>
            </a:pPr>
            <a:r>
              <a:rPr lang="fa-IR" sz="2400" dirty="0" smtClean="0">
                <a:latin typeface="B.yagut"/>
                <a:cs typeface="B Yagut" pitchFamily="2" charset="-78"/>
              </a:rPr>
              <a:t>4-دفتر </a:t>
            </a:r>
            <a:r>
              <a:rPr lang="fa-IR" sz="2400" dirty="0">
                <a:latin typeface="B.yagut"/>
                <a:cs typeface="B Yagut" pitchFamily="2" charset="-78"/>
              </a:rPr>
              <a:t>سلامت جمعيت، خانواده و مدارس، اداره سلامت كودكان،  بوكلت و راهنمای مراقبت های ادغام یافته كودك سالم، وزارت بهداشت، درمان و آموزش پزشكي، </a:t>
            </a:r>
            <a:r>
              <a:rPr lang="fa-IR" sz="2400" dirty="0" smtClean="0">
                <a:latin typeface="B.yagut"/>
                <a:cs typeface="B Yagut" pitchFamily="2" charset="-78"/>
              </a:rPr>
              <a:t>1396</a:t>
            </a:r>
          </a:p>
          <a:p>
            <a:pPr marL="0" indent="0" algn="justLow" rtl="1">
              <a:buNone/>
            </a:pPr>
            <a:endParaRPr lang="fa-IR" sz="2400" dirty="0">
              <a:latin typeface="B.yagut"/>
              <a:cs typeface="B Yagut" pitchFamily="2" charset="-78"/>
            </a:endParaRPr>
          </a:p>
          <a:p>
            <a:pPr marL="0" indent="0" algn="just" rtl="1">
              <a:buNone/>
            </a:pPr>
            <a:r>
              <a:rPr lang="fa-IR" smtClean="0">
                <a:latin typeface="B.yagut"/>
                <a:cs typeface="B Yagut" pitchFamily="2" charset="-78"/>
              </a:rPr>
              <a:t>5-دفتر </a:t>
            </a:r>
            <a:r>
              <a:rPr lang="fa-IR" dirty="0">
                <a:latin typeface="B.yagut"/>
                <a:cs typeface="B Yagut" pitchFamily="2" charset="-78"/>
              </a:rPr>
              <a:t>بهبود تغذیه جامعه ،معاونت سلامت ،بهبود رشد وتغذیه کودکان ،وزارت بهداشت درمان وآموزش پزشکی ،1384</a:t>
            </a:r>
          </a:p>
          <a:p>
            <a:pPr marL="0" indent="0" algn="just" rtl="1">
              <a:buNone/>
            </a:pPr>
            <a:r>
              <a:rPr lang="fa-IR" dirty="0">
                <a:cs typeface="B Yagut" pitchFamily="2" charset="-78"/>
              </a:rPr>
              <a:t/>
            </a:r>
            <a:br>
              <a:rPr lang="fa-IR" dirty="0">
                <a:cs typeface="B Yagut" pitchFamily="2" charset="-78"/>
              </a:rPr>
            </a:br>
            <a:endParaRPr lang="en-US" dirty="0">
              <a:cs typeface="B Yagut" panose="00000400000000000000" pitchFamily="2" charset="-78"/>
            </a:endParaRPr>
          </a:p>
        </p:txBody>
      </p:sp>
    </p:spTree>
    <p:extLst>
      <p:ext uri="{BB962C8B-B14F-4D97-AF65-F5344CB8AC3E}">
        <p14:creationId xmlns:p14="http://schemas.microsoft.com/office/powerpoint/2010/main" val="953564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a:bodyPr>
          <a:lstStyle/>
          <a:p>
            <a:pPr rtl="1"/>
            <a:r>
              <a:rPr lang="fa-IR" sz="3200" b="1" dirty="0">
                <a:cs typeface="B Yagut" panose="00000400000000000000" pitchFamily="2" charset="-78"/>
              </a:rPr>
              <a:t> لطفاً نظرات و پیشنهادات خود پیرامون این بسته آموزشی را به آدرس زیر ارسال کنید</a:t>
            </a:r>
            <a:endParaRPr lang="en-US" sz="3200" b="1" dirty="0">
              <a:cs typeface="B Yagut" panose="00000400000000000000" pitchFamily="2" charset="-78"/>
            </a:endParaRPr>
          </a:p>
        </p:txBody>
      </p:sp>
      <p:sp>
        <p:nvSpPr>
          <p:cNvPr id="5" name="Subtitle 4"/>
          <p:cNvSpPr>
            <a:spLocks noGrp="1"/>
          </p:cNvSpPr>
          <p:nvPr>
            <p:ph type="subTitle" idx="1"/>
          </p:nvPr>
        </p:nvSpPr>
        <p:spPr>
          <a:xfrm>
            <a:off x="1371600" y="3200400"/>
            <a:ext cx="6400800" cy="1752600"/>
          </a:xfrm>
        </p:spPr>
        <p:txBody>
          <a:bodyPr>
            <a:normAutofit/>
          </a:bodyPr>
          <a:lstStyle/>
          <a:p>
            <a:pPr rtl="1"/>
            <a:endParaRPr lang="en-US" sz="2500" b="1" dirty="0">
              <a:solidFill>
                <a:schemeClr val="tx1"/>
              </a:solidFill>
              <a:cs typeface="B Yagut" panose="00000400000000000000" pitchFamily="2" charset="-78"/>
            </a:endParaRPr>
          </a:p>
          <a:p>
            <a:pPr rtl="1"/>
            <a:r>
              <a:rPr lang="fa-IR" sz="2500" b="1" dirty="0">
                <a:solidFill>
                  <a:schemeClr val="tx1"/>
                </a:solidFill>
                <a:cs typeface="B Yagut" panose="00000400000000000000" pitchFamily="2" charset="-78"/>
              </a:rPr>
              <a:t>میدان رفعتیه، ابتدای خیابان بهار، معاونت بهداشتی /</a:t>
            </a:r>
            <a:endParaRPr lang="en-US" sz="2500" b="1">
              <a:solidFill>
                <a:schemeClr val="tx1"/>
              </a:solidFill>
              <a:cs typeface="B Yagut" panose="00000400000000000000" pitchFamily="2" charset="-78"/>
            </a:endParaRPr>
          </a:p>
          <a:p>
            <a:pPr rtl="1"/>
            <a:r>
              <a:rPr lang="fa-IR" sz="2500" b="1">
                <a:solidFill>
                  <a:schemeClr val="tx1"/>
                </a:solidFill>
                <a:cs typeface="B Yagut" panose="00000400000000000000" pitchFamily="2" charset="-78"/>
              </a:rPr>
              <a:t> </a:t>
            </a:r>
            <a:r>
              <a:rPr lang="fa-IR" sz="2500" b="1" dirty="0">
                <a:solidFill>
                  <a:schemeClr val="tx1"/>
                </a:solidFill>
                <a:cs typeface="B Yagut" panose="00000400000000000000" pitchFamily="2" charset="-78"/>
              </a:rPr>
              <a:t>مدیریت شبکه (آموزش بهورزی )/دانشگاه علوم پزشکی کرمانشاه </a:t>
            </a:r>
            <a:endParaRPr lang="en-US" sz="2500" b="1" dirty="0">
              <a:solidFill>
                <a:schemeClr val="tx1"/>
              </a:solidFill>
              <a:cs typeface="B Yagut" panose="00000400000000000000" pitchFamily="2" charset="-78"/>
            </a:endParaRPr>
          </a:p>
        </p:txBody>
      </p:sp>
    </p:spTree>
    <p:extLst>
      <p:ext uri="{BB962C8B-B14F-4D97-AF65-F5344CB8AC3E}">
        <p14:creationId xmlns:p14="http://schemas.microsoft.com/office/powerpoint/2010/main" val="148536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pPr algn="just" rtl="1">
              <a:spcBef>
                <a:spcPts val="1200"/>
              </a:spcBef>
              <a:buFont typeface="Wingdings" pitchFamily="2" charset="2"/>
              <a:buChar char="ü"/>
            </a:pPr>
            <a:r>
              <a:rPr lang="fa-IR" sz="2300" dirty="0">
                <a:cs typeface="B Yagut" pitchFamily="2" charset="-78"/>
              </a:rPr>
              <a:t>مواردی را که مادر نیازمند مشاوره است را مفصل توضیح دهد. </a:t>
            </a:r>
          </a:p>
          <a:p>
            <a:pPr algn="just" rtl="1">
              <a:spcBef>
                <a:spcPts val="1200"/>
              </a:spcBef>
              <a:buFont typeface="Wingdings" pitchFamily="2" charset="2"/>
              <a:buChar char="ü"/>
            </a:pPr>
            <a:r>
              <a:rPr lang="fa-IR" sz="2300" dirty="0">
                <a:cs typeface="B Yagut" pitchFamily="2" charset="-78"/>
              </a:rPr>
              <a:t>ارزیابی قبل از شروع شیرکمکی را توضیح دهد.</a:t>
            </a:r>
          </a:p>
          <a:p>
            <a:pPr algn="just" rtl="1">
              <a:spcBef>
                <a:spcPts val="1200"/>
              </a:spcBef>
              <a:buFont typeface="Wingdings" pitchFamily="2" charset="2"/>
              <a:buChar char="ü"/>
            </a:pPr>
            <a:r>
              <a:rPr lang="fa-IR" sz="2300" dirty="0">
                <a:cs typeface="B Yagut" pitchFamily="2" charset="-78"/>
              </a:rPr>
              <a:t>نحوه تجویز شیرکمکی را توضیح دهد.</a:t>
            </a:r>
          </a:p>
          <a:p>
            <a:pPr algn="just" rtl="1">
              <a:spcBef>
                <a:spcPts val="1200"/>
              </a:spcBef>
              <a:buFont typeface="Wingdings" pitchFamily="2" charset="2"/>
              <a:buChar char="ü"/>
            </a:pPr>
            <a:r>
              <a:rPr lang="fa-IR" sz="2300" dirty="0">
                <a:cs typeface="B Yagut" pitchFamily="2" charset="-78"/>
              </a:rPr>
              <a:t>اندیکاسیونهای تجویز مکمل برای شیرخوارترم سالم را توضیح دهد.</a:t>
            </a:r>
          </a:p>
          <a:p>
            <a:pPr algn="just" rtl="1">
              <a:spcBef>
                <a:spcPts val="1200"/>
              </a:spcBef>
              <a:buFont typeface="Wingdings" pitchFamily="2" charset="2"/>
              <a:buChar char="ü"/>
            </a:pPr>
            <a:r>
              <a:rPr lang="fa-IR" sz="2300" dirty="0">
                <a:cs typeface="B Yagut" pitchFamily="2" charset="-78"/>
              </a:rPr>
              <a:t>جانشین شونده های شیرمادر را به ترتیب اولویت بیان نماید</a:t>
            </a:r>
            <a:r>
              <a:rPr lang="fa-IR" sz="2300" dirty="0" smtClean="0">
                <a:cs typeface="B Yagut" pitchFamily="2" charset="-78"/>
              </a:rPr>
              <a:t>.</a:t>
            </a:r>
          </a:p>
          <a:p>
            <a:pPr algn="just" rtl="1">
              <a:spcBef>
                <a:spcPts val="1200"/>
              </a:spcBef>
              <a:buFont typeface="Wingdings" pitchFamily="2" charset="2"/>
              <a:buChar char="ü"/>
            </a:pPr>
            <a:r>
              <a:rPr lang="fa-IR" sz="2300" dirty="0" smtClean="0">
                <a:cs typeface="B Yagut" pitchFamily="2" charset="-78"/>
              </a:rPr>
              <a:t>دستورالعمل کشوری :تجویز شیر مصنوعی شامل چه کسانی می شود.</a:t>
            </a:r>
            <a:endParaRPr lang="fa-IR" sz="2300" dirty="0">
              <a:cs typeface="B Yagut" pitchFamily="2" charset="-78"/>
            </a:endParaRPr>
          </a:p>
          <a:p>
            <a:pPr algn="just" rtl="1">
              <a:spcBef>
                <a:spcPts val="1200"/>
              </a:spcBef>
              <a:buFont typeface="Wingdings" pitchFamily="2" charset="2"/>
              <a:buChar char="ü"/>
            </a:pPr>
            <a:r>
              <a:rPr lang="fa-IR" sz="2300" dirty="0">
                <a:cs typeface="B Yagut" pitchFamily="2" charset="-78"/>
              </a:rPr>
              <a:t>مقدار شیرمورد نیاز </a:t>
            </a:r>
            <a:r>
              <a:rPr lang="fa-IR" sz="2300" dirty="0" smtClean="0">
                <a:cs typeface="B Yagut" pitchFamily="2" charset="-78"/>
              </a:rPr>
              <a:t>ماهانه وروزانه </a:t>
            </a:r>
            <a:r>
              <a:rPr lang="fa-IR" sz="2300" dirty="0">
                <a:cs typeface="B Yagut" pitchFamily="2" charset="-78"/>
              </a:rPr>
              <a:t>شیرخوار را با توجه به جدول مربوطه برآورد نماید. </a:t>
            </a:r>
          </a:p>
          <a:p>
            <a:pPr algn="just" rtl="1">
              <a:spcBef>
                <a:spcPts val="1200"/>
              </a:spcBef>
              <a:buFont typeface="Wingdings" pitchFamily="2" charset="2"/>
              <a:buChar char="ü"/>
            </a:pPr>
            <a:r>
              <a:rPr lang="fa-IR" sz="2300" dirty="0">
                <a:cs typeface="B Yagut" pitchFamily="2" charset="-78"/>
              </a:rPr>
              <a:t>تغذیه با شیرمصنوعی وتوصیه های مربوط به آن را مفصل توضیح دهد. </a:t>
            </a:r>
            <a:endParaRPr lang="en-US" sz="2300" dirty="0">
              <a:cs typeface="B Yagut" pitchFamily="2" charset="-78"/>
            </a:endParaRPr>
          </a:p>
        </p:txBody>
      </p:sp>
      <p:sp>
        <p:nvSpPr>
          <p:cNvPr id="5" name="Title 6"/>
          <p:cNvSpPr>
            <a:spLocks noGrp="1"/>
          </p:cNvSpPr>
          <p:nvPr>
            <p:ph type="title"/>
          </p:nvPr>
        </p:nvSpPr>
        <p:spPr>
          <a:xfrm>
            <a:off x="457200" y="304800"/>
            <a:ext cx="8229600" cy="685800"/>
          </a:xfrm>
        </p:spPr>
        <p:txBody>
          <a:bodyPr>
            <a:normAutofit/>
          </a:bodyPr>
          <a:lstStyle/>
          <a:p>
            <a:pPr rtl="1"/>
            <a:r>
              <a:rPr lang="fa-IR" sz="3200" b="1" dirty="0">
                <a:cs typeface="B Yagut" panose="00000400000000000000" pitchFamily="2" charset="-78"/>
              </a:rPr>
              <a:t> اهداف آموزشی</a:t>
            </a:r>
            <a:r>
              <a:rPr lang="en-US" sz="3200" b="1" dirty="0">
                <a:cs typeface="B Yagut" panose="00000400000000000000" pitchFamily="2" charset="-78"/>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77932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1000" y="1295400"/>
            <a:ext cx="8229600" cy="4678363"/>
          </a:xfrm>
        </p:spPr>
        <p:txBody>
          <a:bodyPr>
            <a:normAutofit/>
          </a:bodyPr>
          <a:lstStyle/>
          <a:p>
            <a:pPr marL="0" indent="0" algn="just" rtl="1">
              <a:spcBef>
                <a:spcPts val="1200"/>
              </a:spcBef>
              <a:buNone/>
            </a:pPr>
            <a:r>
              <a:rPr lang="fa-IR" sz="2400" dirty="0">
                <a:cs typeface="B Yagut" pitchFamily="2" charset="-78"/>
              </a:rPr>
              <a:t>1- شیرمادر بهترین تغذیه برای شیرخوار</a:t>
            </a:r>
            <a:endParaRPr lang="en-US" sz="2400" dirty="0">
              <a:cs typeface="B Yagut" pitchFamily="2" charset="-78"/>
            </a:endParaRPr>
          </a:p>
          <a:p>
            <a:pPr marL="0" indent="0" algn="just" rtl="1">
              <a:spcBef>
                <a:spcPts val="1200"/>
              </a:spcBef>
              <a:buNone/>
            </a:pPr>
            <a:r>
              <a:rPr lang="fa-IR" sz="2400" dirty="0">
                <a:cs typeface="B Yagut" pitchFamily="2" charset="-78"/>
              </a:rPr>
              <a:t> 2- تعریف ها (شایعترین ها)</a:t>
            </a:r>
            <a:endParaRPr lang="en-US" sz="2400" dirty="0">
              <a:cs typeface="B Yagut" pitchFamily="2" charset="-78"/>
            </a:endParaRPr>
          </a:p>
          <a:p>
            <a:pPr marL="0" indent="0" algn="just" rtl="1">
              <a:spcBef>
                <a:spcPts val="1200"/>
              </a:spcBef>
              <a:buNone/>
            </a:pPr>
            <a:r>
              <a:rPr lang="fa-IR" sz="2400" dirty="0">
                <a:cs typeface="B Yagut" pitchFamily="2" charset="-78"/>
              </a:rPr>
              <a:t>3- حمایتهای لازم برای شیرخواران محروم از شیر مادر</a:t>
            </a:r>
          </a:p>
          <a:p>
            <a:pPr marL="0" indent="0" algn="just" rtl="1">
              <a:spcBef>
                <a:spcPts val="1200"/>
              </a:spcBef>
              <a:buNone/>
            </a:pPr>
            <a:r>
              <a:rPr lang="fa-IR" sz="2400" dirty="0">
                <a:cs typeface="B Yagut" pitchFamily="2" charset="-78"/>
              </a:rPr>
              <a:t>4- تولید شیر وشیردهی مجدد</a:t>
            </a:r>
          </a:p>
          <a:p>
            <a:pPr marL="0" indent="0" algn="just" rtl="1">
              <a:spcBef>
                <a:spcPts val="1200"/>
              </a:spcBef>
              <a:buNone/>
            </a:pPr>
            <a:r>
              <a:rPr lang="fa-IR" sz="2400" dirty="0">
                <a:cs typeface="B Yagut" pitchFamily="2" charset="-78"/>
              </a:rPr>
              <a:t>5- تغذیه با شیرکمکی بجز شیر مادر </a:t>
            </a:r>
            <a:endParaRPr lang="en-US" sz="2400" dirty="0">
              <a:cs typeface="B Yagut" pitchFamily="2" charset="-78"/>
            </a:endParaRPr>
          </a:p>
          <a:p>
            <a:pPr marL="0" indent="0" algn="just" rtl="1">
              <a:spcBef>
                <a:spcPts val="1200"/>
              </a:spcBef>
              <a:buNone/>
            </a:pPr>
            <a:r>
              <a:rPr lang="fa-IR" sz="2400" dirty="0">
                <a:cs typeface="B Yagut" pitchFamily="2" charset="-78"/>
              </a:rPr>
              <a:t>6- دلایل بی مورد در استفاده از شیرمصنوعی  و مخاطرات </a:t>
            </a:r>
            <a:r>
              <a:rPr lang="fa-IR" sz="2400" dirty="0" smtClean="0">
                <a:cs typeface="B Yagut" pitchFamily="2" charset="-78"/>
              </a:rPr>
              <a:t>آن</a:t>
            </a:r>
            <a:endParaRPr lang="en-US" sz="2400" dirty="0">
              <a:cs typeface="B Yagut" pitchFamily="2" charset="-78"/>
            </a:endParaRPr>
          </a:p>
        </p:txBody>
      </p:sp>
      <p:sp>
        <p:nvSpPr>
          <p:cNvPr id="5" name="Title 6"/>
          <p:cNvSpPr>
            <a:spLocks noGrp="1"/>
          </p:cNvSpPr>
          <p:nvPr>
            <p:ph type="title"/>
          </p:nvPr>
        </p:nvSpPr>
        <p:spPr>
          <a:xfrm>
            <a:off x="457200" y="304800"/>
            <a:ext cx="8229600" cy="685800"/>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فهرست عناوین:</a:t>
            </a:r>
            <a:endParaRPr lang="en-US" sz="3200" b="1" dirty="0">
              <a:cs typeface="B Yagut" panose="00000400000000000000" pitchFamily="2" charset="-78"/>
            </a:endParaRPr>
          </a:p>
        </p:txBody>
      </p:sp>
    </p:spTree>
    <p:extLst>
      <p:ext uri="{BB962C8B-B14F-4D97-AF65-F5344CB8AC3E}">
        <p14:creationId xmlns:p14="http://schemas.microsoft.com/office/powerpoint/2010/main" val="67247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marL="0" indent="0" algn="just" rtl="1">
              <a:spcBef>
                <a:spcPts val="1200"/>
              </a:spcBef>
              <a:buNone/>
            </a:pPr>
            <a:r>
              <a:rPr lang="fa-IR" sz="2300" dirty="0" smtClean="0">
                <a:cs typeface="B Yagut" pitchFamily="2" charset="-78"/>
              </a:rPr>
              <a:t>7- ارزیابی قبل </a:t>
            </a:r>
            <a:r>
              <a:rPr lang="fa-IR" sz="2300" dirty="0">
                <a:cs typeface="B Yagut" pitchFamily="2" charset="-78"/>
              </a:rPr>
              <a:t>از شروع شير </a:t>
            </a:r>
            <a:r>
              <a:rPr lang="fa-IR" sz="2300" dirty="0" smtClean="0">
                <a:cs typeface="B Yagut" pitchFamily="2" charset="-78"/>
              </a:rPr>
              <a:t>کمکی</a:t>
            </a:r>
          </a:p>
          <a:p>
            <a:pPr marL="0" indent="0" algn="just" rtl="1">
              <a:spcBef>
                <a:spcPts val="1200"/>
              </a:spcBef>
              <a:buNone/>
            </a:pPr>
            <a:r>
              <a:rPr lang="fa-IR" sz="2300" dirty="0" smtClean="0">
                <a:cs typeface="B Yagut" pitchFamily="2" charset="-78"/>
              </a:rPr>
              <a:t>8- </a:t>
            </a:r>
            <a:r>
              <a:rPr lang="fa-IR" sz="2300" dirty="0">
                <a:cs typeface="B Yagut" pitchFamily="2" charset="-78"/>
              </a:rPr>
              <a:t>مخاطرات تجویز غیر ضروری مکمل</a:t>
            </a:r>
            <a:endParaRPr lang="en-US" sz="2300" dirty="0">
              <a:cs typeface="B Yagut" pitchFamily="2" charset="-78"/>
            </a:endParaRPr>
          </a:p>
          <a:p>
            <a:pPr marL="0" indent="0" algn="just" rtl="1">
              <a:spcBef>
                <a:spcPts val="1200"/>
              </a:spcBef>
              <a:buNone/>
            </a:pPr>
            <a:r>
              <a:rPr lang="fa-IR" sz="2300" dirty="0" smtClean="0">
                <a:cs typeface="B Yagut" pitchFamily="2" charset="-78"/>
              </a:rPr>
              <a:t>9- </a:t>
            </a:r>
            <a:r>
              <a:rPr lang="fa-IR" sz="2300" dirty="0">
                <a:cs typeface="B Yagut" pitchFamily="2" charset="-78"/>
              </a:rPr>
              <a:t>تجویز شیرکمکی غیر از شیرمادر</a:t>
            </a:r>
            <a:endParaRPr lang="en-US" sz="2300" dirty="0">
              <a:cs typeface="B Yagut" pitchFamily="2" charset="-78"/>
            </a:endParaRPr>
          </a:p>
          <a:p>
            <a:pPr marL="0" indent="0" algn="just" rtl="1">
              <a:spcBef>
                <a:spcPts val="1200"/>
              </a:spcBef>
              <a:buNone/>
            </a:pPr>
            <a:r>
              <a:rPr lang="fa-IR" sz="2300" dirty="0" smtClean="0">
                <a:cs typeface="B Yagut" pitchFamily="2" charset="-78"/>
              </a:rPr>
              <a:t>10- </a:t>
            </a:r>
            <a:r>
              <a:rPr lang="fa-IR" sz="2300" dirty="0">
                <a:cs typeface="B Yagut" pitchFamily="2" charset="-78"/>
              </a:rPr>
              <a:t>انتخاب شیرکمکی</a:t>
            </a:r>
            <a:endParaRPr lang="en-US" sz="2300" dirty="0">
              <a:cs typeface="B Yagut" pitchFamily="2" charset="-78"/>
            </a:endParaRPr>
          </a:p>
          <a:p>
            <a:pPr marL="0" indent="0" algn="just" rtl="1">
              <a:spcBef>
                <a:spcPts val="1200"/>
              </a:spcBef>
              <a:buNone/>
            </a:pPr>
            <a:r>
              <a:rPr lang="fa-IR" sz="2300" dirty="0" smtClean="0">
                <a:cs typeface="B Yagut" pitchFamily="2" charset="-78"/>
              </a:rPr>
              <a:t>11- </a:t>
            </a:r>
            <a:r>
              <a:rPr lang="fa-IR" sz="2300" dirty="0">
                <a:cs typeface="B Yagut" pitchFamily="2" charset="-78"/>
              </a:rPr>
              <a:t>مواردی که با</a:t>
            </a:r>
            <a:r>
              <a:rPr lang="ar-SA" sz="2300" dirty="0">
                <a:cs typeface="B Yagut" pitchFamily="2" charset="-78"/>
              </a:rPr>
              <a:t>ي</a:t>
            </a:r>
            <a:r>
              <a:rPr lang="fa-IR" sz="2300" dirty="0">
                <a:cs typeface="B Yagut" pitchFamily="2" charset="-78"/>
              </a:rPr>
              <a:t>د قبل از تجو</a:t>
            </a:r>
            <a:r>
              <a:rPr lang="ar-SA" sz="2300" dirty="0">
                <a:cs typeface="B Yagut" pitchFamily="2" charset="-78"/>
              </a:rPr>
              <a:t>ي</a:t>
            </a:r>
            <a:r>
              <a:rPr lang="fa-IR" sz="2300" dirty="0">
                <a:cs typeface="B Yagut" pitchFamily="2" charset="-78"/>
              </a:rPr>
              <a:t>ز ش</a:t>
            </a:r>
            <a:r>
              <a:rPr lang="ar-SA" sz="2300" dirty="0">
                <a:cs typeface="B Yagut" pitchFamily="2" charset="-78"/>
              </a:rPr>
              <a:t>ي</a:t>
            </a:r>
            <a:r>
              <a:rPr lang="fa-IR" sz="2300" dirty="0">
                <a:cs typeface="B Yagut" pitchFamily="2" charset="-78"/>
              </a:rPr>
              <a:t>ر کمکی در نظر گرفته و کنترل شوند</a:t>
            </a:r>
            <a:r>
              <a:rPr lang="fa-IR" sz="2300" dirty="0" smtClean="0">
                <a:cs typeface="B Yagut" pitchFamily="2" charset="-78"/>
              </a:rPr>
              <a:t>.</a:t>
            </a:r>
          </a:p>
          <a:p>
            <a:pPr marL="0" indent="0" algn="just" rtl="1">
              <a:spcBef>
                <a:spcPts val="1200"/>
              </a:spcBef>
              <a:buNone/>
            </a:pPr>
            <a:r>
              <a:rPr lang="fa-IR" sz="2300" dirty="0" smtClean="0">
                <a:latin typeface="B.yagut"/>
                <a:cs typeface="B Yagut" pitchFamily="2" charset="-78"/>
              </a:rPr>
              <a:t>12-دستورالعمل </a:t>
            </a:r>
            <a:r>
              <a:rPr lang="fa-IR" sz="2300" dirty="0">
                <a:latin typeface="B.yagut"/>
                <a:cs typeface="B Yagut" pitchFamily="2" charset="-78"/>
              </a:rPr>
              <a:t>کشوری جهت تجویز شیر مصنوعی</a:t>
            </a:r>
          </a:p>
          <a:p>
            <a:pPr marL="0" indent="0" algn="just" rtl="1">
              <a:spcBef>
                <a:spcPts val="1200"/>
              </a:spcBef>
              <a:buNone/>
            </a:pPr>
            <a:r>
              <a:rPr lang="fa-IR" sz="2300" dirty="0">
                <a:latin typeface="B.yagut"/>
                <a:cs typeface="B Yagut" pitchFamily="2" charset="-78"/>
              </a:rPr>
              <a:t>13- </a:t>
            </a:r>
            <a:r>
              <a:rPr lang="fa-IR" sz="2400" dirty="0">
                <a:latin typeface="B.yagut"/>
                <a:cs typeface="B Yagut" panose="00000400000000000000" pitchFamily="2" charset="-78"/>
              </a:rPr>
              <a:t>مقدار شیر مصنوعی مورد </a:t>
            </a:r>
            <a:r>
              <a:rPr lang="fa-IR" sz="2400" dirty="0" smtClean="0">
                <a:latin typeface="B.yagut"/>
                <a:cs typeface="B Yagut" panose="00000400000000000000" pitchFamily="2" charset="-78"/>
              </a:rPr>
              <a:t>نیاز</a:t>
            </a:r>
            <a:endParaRPr lang="fa-IR" sz="2300" dirty="0" smtClean="0">
              <a:cs typeface="B Yagut" pitchFamily="2" charset="-78"/>
            </a:endParaRPr>
          </a:p>
          <a:p>
            <a:pPr marL="0" indent="0" algn="just" rtl="1">
              <a:spcBef>
                <a:spcPts val="1200"/>
              </a:spcBef>
              <a:buNone/>
            </a:pPr>
            <a:r>
              <a:rPr lang="fa-IR" sz="2300" dirty="0" smtClean="0">
                <a:cs typeface="B Yagut" pitchFamily="2" charset="-78"/>
              </a:rPr>
              <a:t>14- </a:t>
            </a:r>
            <a:r>
              <a:rPr lang="fa-IR" sz="2300" dirty="0">
                <a:cs typeface="B Yagut" pitchFamily="2" charset="-78"/>
              </a:rPr>
              <a:t>تغذیه با شیر مصنوعی(برآورد، استریلیزه کردن </a:t>
            </a:r>
            <a:r>
              <a:rPr lang="fa-IR" sz="2300" dirty="0" smtClean="0">
                <a:cs typeface="B Yagut" pitchFamily="2" charset="-78"/>
              </a:rPr>
              <a:t>بطری،)</a:t>
            </a:r>
            <a:endParaRPr lang="en-US" sz="2300" dirty="0">
              <a:cs typeface="B Yagut" pitchFamily="2" charset="-78"/>
            </a:endParaRPr>
          </a:p>
        </p:txBody>
      </p:sp>
      <p:sp>
        <p:nvSpPr>
          <p:cNvPr id="7" name="Title 6"/>
          <p:cNvSpPr>
            <a:spLocks noGrp="1"/>
          </p:cNvSpPr>
          <p:nvPr>
            <p:ph type="title"/>
          </p:nvPr>
        </p:nvSpPr>
        <p:spPr>
          <a:xfrm>
            <a:off x="457200" y="304800"/>
            <a:ext cx="8229600" cy="685800"/>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فهرست عناوین:</a:t>
            </a:r>
            <a:endParaRPr lang="en-US" sz="3200" b="1" dirty="0">
              <a:cs typeface="B Yagut" panose="00000400000000000000" pitchFamily="2" charset="-78"/>
            </a:endParaRPr>
          </a:p>
        </p:txBody>
      </p:sp>
    </p:spTree>
    <p:extLst>
      <p:ext uri="{BB962C8B-B14F-4D97-AF65-F5344CB8AC3E}">
        <p14:creationId xmlns:p14="http://schemas.microsoft.com/office/powerpoint/2010/main" val="231722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371600"/>
            <a:ext cx="7924800" cy="4724400"/>
          </a:xfrm>
        </p:spPr>
        <p:txBody>
          <a:bodyPr>
            <a:noAutofit/>
          </a:bodyPr>
          <a:lstStyle/>
          <a:p>
            <a:pPr algn="just" rtl="1"/>
            <a:r>
              <a:rPr lang="fa-IR" sz="2500" b="1" dirty="0">
                <a:solidFill>
                  <a:schemeClr val="tx1"/>
                </a:solidFill>
                <a:cs typeface="B Yagut" pitchFamily="2" charset="-78"/>
              </a:rPr>
              <a:t>چرا شیرمادر بهترین است؟</a:t>
            </a:r>
          </a:p>
          <a:p>
            <a:pPr marL="342900" indent="-342900" algn="just" rtl="1">
              <a:buFont typeface="Wingdings" pitchFamily="2" charset="2"/>
              <a:buChar char="Ø"/>
            </a:pPr>
            <a:r>
              <a:rPr lang="fa-IR" sz="2300" dirty="0">
                <a:solidFill>
                  <a:schemeClr val="tx1"/>
                </a:solidFill>
                <a:cs typeface="B Yagut" pitchFamily="2" charset="-78"/>
              </a:rPr>
              <a:t>شیرمادر برای نوزاد مناسب تر از شیرگاو است. شیر مادر کاملترین غذای کودک است ،شیرخوار در 6 ماه اول زندگی نیاز به هیچ نوع ماده غذایی دیگر آب حتی درآب و هوای گرم ندارد .ترکیبات شیر مادر متناسب با رشد و بزرگتر شدن شیرخوار نیز تغییر میکند. شیر مادر بهترین الگوی رشد و تکامل را برای کودک فراهم میکند. تکامل بینایی و راه رفتن در کودکانی که از شیر مادر تغذیه میشوند خیلی سریعتر است.</a:t>
            </a:r>
          </a:p>
          <a:p>
            <a:pPr marL="342900" indent="-342900" algn="just" rtl="1">
              <a:buFont typeface="Wingdings" pitchFamily="2" charset="2"/>
              <a:buChar char="Ø"/>
            </a:pPr>
            <a:r>
              <a:rPr lang="fa-IR" sz="2300" dirty="0">
                <a:solidFill>
                  <a:schemeClr val="tx1"/>
                </a:solidFill>
                <a:cs typeface="B Yagut" pitchFamily="2" charset="-78"/>
              </a:rPr>
              <a:t>مکیدن پستان باعث رشد طبیعی فک و دندانها میشود.</a:t>
            </a:r>
          </a:p>
          <a:p>
            <a:pPr marL="342900" indent="-342900" algn="just" rtl="1">
              <a:buFont typeface="Wingdings" pitchFamily="2" charset="2"/>
              <a:buChar char="Ø"/>
            </a:pPr>
            <a:r>
              <a:rPr lang="fa-IR" sz="2300" dirty="0">
                <a:solidFill>
                  <a:schemeClr val="tx1"/>
                </a:solidFill>
                <a:cs typeface="B Yagut" pitchFamily="2" charset="-78"/>
              </a:rPr>
              <a:t>بهره هوشی در کودکانی که با شیر مادر تغذیه میشوند، بالاتر است. </a:t>
            </a:r>
          </a:p>
          <a:p>
            <a:pPr marL="342900" indent="-342900" algn="just" rtl="1">
              <a:buFont typeface="Wingdings" pitchFamily="2" charset="2"/>
              <a:buChar char="Ø"/>
            </a:pPr>
            <a:r>
              <a:rPr lang="fa-IR" sz="2300" dirty="0">
                <a:solidFill>
                  <a:schemeClr val="tx1"/>
                </a:solidFill>
                <a:cs typeface="B Yagut" pitchFamily="2" charset="-78"/>
              </a:rPr>
              <a:t>رابطه عاطفی مادر و کودک هنگام شیردادن سبب میشود کودک در دوران بلوغ از امنیت روانی بیشتری برخوردار باشد.</a:t>
            </a:r>
          </a:p>
        </p:txBody>
      </p:sp>
      <p:sp>
        <p:nvSpPr>
          <p:cNvPr id="4" name="Title 6"/>
          <p:cNvSpPr txBox="1">
            <a:spLocks/>
          </p:cNvSpPr>
          <p:nvPr/>
        </p:nvSpPr>
        <p:spPr>
          <a:xfrm>
            <a:off x="457200" y="30480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v"/>
            </a:pPr>
            <a:r>
              <a:rPr lang="fa-IR" sz="3200" b="1" dirty="0">
                <a:cs typeface="B Yagut" panose="00000400000000000000" pitchFamily="2" charset="-78"/>
              </a:rPr>
              <a:t>شیر مادر بهترین تغذیه برای شیرخوار</a:t>
            </a:r>
            <a:r>
              <a:rPr lang="en-US" sz="3200" b="1" dirty="0">
                <a:cs typeface="B Yagut" panose="00000400000000000000" pitchFamily="2" charset="-78"/>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17916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تعریف ها (شایعترین ها)</a:t>
            </a:r>
            <a:r>
              <a:rPr lang="en-US" sz="3200" b="1" dirty="0">
                <a:cs typeface="B Yagut" pitchFamily="2" charset="-78"/>
              </a:rPr>
              <a:t>:</a:t>
            </a:r>
          </a:p>
        </p:txBody>
      </p:sp>
      <p:sp>
        <p:nvSpPr>
          <p:cNvPr id="3" name="Content Placeholder 2"/>
          <p:cNvSpPr>
            <a:spLocks noGrp="1"/>
          </p:cNvSpPr>
          <p:nvPr>
            <p:ph idx="1"/>
          </p:nvPr>
        </p:nvSpPr>
        <p:spPr>
          <a:xfrm>
            <a:off x="457200" y="1600200"/>
            <a:ext cx="8229600" cy="4267199"/>
          </a:xfrm>
        </p:spPr>
        <p:txBody>
          <a:bodyPr>
            <a:normAutofit/>
          </a:bodyPr>
          <a:lstStyle/>
          <a:p>
            <a:pPr algn="just" rtl="1">
              <a:buFont typeface="Wingdings" panose="05000000000000000000" pitchFamily="2" charset="2"/>
              <a:buChar char="ü"/>
            </a:pPr>
            <a:r>
              <a:rPr lang="fa-IR" sz="2500" b="1" dirty="0">
                <a:cs typeface="B Yagut" pitchFamily="2" charset="-78"/>
              </a:rPr>
              <a:t>تغذيه با شير کمکی</a:t>
            </a:r>
            <a:r>
              <a:rPr lang="en-US" sz="2500" b="1" dirty="0">
                <a:latin typeface="Times New Roman" pitchFamily="18" charset="0"/>
                <a:cs typeface="Times New Roman" pitchFamily="18" charset="0"/>
              </a:rPr>
              <a:t>feedings</a:t>
            </a:r>
            <a:r>
              <a:rPr lang="fa-IR" sz="2500" b="1" dirty="0">
                <a:cs typeface="+mj-cs"/>
              </a:rPr>
              <a:t> </a:t>
            </a:r>
            <a:r>
              <a:rPr lang="en-US" sz="2500" b="1" dirty="0">
                <a:latin typeface="Times New Roman" pitchFamily="18" charset="0"/>
                <a:cs typeface="Times New Roman" pitchFamily="18" charset="0"/>
              </a:rPr>
              <a:t>Supplement</a:t>
            </a:r>
            <a:endParaRPr lang="fa-IR" sz="2500" b="1" dirty="0">
              <a:latin typeface="Times New Roman" pitchFamily="18" charset="0"/>
              <a:cs typeface="Times New Roman" pitchFamily="18" charset="0"/>
            </a:endParaRPr>
          </a:p>
          <a:p>
            <a:pPr marL="0" indent="0" algn="just" rtl="1">
              <a:buNone/>
            </a:pPr>
            <a:r>
              <a:rPr lang="fa-IR" sz="2500" dirty="0">
                <a:cs typeface="B Yagut" pitchFamily="2" charset="-78"/>
              </a:rPr>
              <a:t>شیری که جایگزین و یا همراه شیرمادر داده می شود</a:t>
            </a:r>
          </a:p>
          <a:p>
            <a:pPr marL="0" indent="0" algn="just" rtl="1">
              <a:buNone/>
            </a:pPr>
            <a:r>
              <a:rPr lang="fa-IR" sz="2500" dirty="0">
                <a:cs typeface="B Yagut" pitchFamily="2" charset="-78"/>
              </a:rPr>
              <a:t>ممکن است شامل: شیر دوشیده شده، شیر بانک شیر و جانشین های شیرمادر / شیر مصنوعی</a:t>
            </a:r>
            <a:endParaRPr lang="en-US" sz="2500" dirty="0">
              <a:cs typeface="B Yagut" pitchFamily="2" charset="-78"/>
            </a:endParaRPr>
          </a:p>
          <a:p>
            <a:pPr marL="0" indent="0" algn="just" rtl="1">
              <a:buNone/>
            </a:pPr>
            <a:endParaRPr lang="fa-IR" sz="2500" dirty="0">
              <a:cs typeface="B Yagut" pitchFamily="2" charset="-78"/>
            </a:endParaRPr>
          </a:p>
          <a:p>
            <a:pPr algn="just" rtl="1">
              <a:buFont typeface="Wingdings" panose="05000000000000000000" pitchFamily="2" charset="2"/>
              <a:buChar char="ü"/>
            </a:pPr>
            <a:r>
              <a:rPr lang="fa-IR" sz="2500" b="1" dirty="0">
                <a:cs typeface="B Yagut" pitchFamily="2" charset="-78"/>
              </a:rPr>
              <a:t>تغذيه تکمیلی</a:t>
            </a:r>
            <a:r>
              <a:rPr lang="en-US" sz="2500" b="1" dirty="0">
                <a:latin typeface="Times New Roman" pitchFamily="18" charset="0"/>
                <a:cs typeface="Times New Roman" pitchFamily="18" charset="0"/>
              </a:rPr>
              <a:t>Complementary</a:t>
            </a:r>
            <a:r>
              <a:rPr lang="en-US" sz="2500" b="1" dirty="0">
                <a:cs typeface="B Yagut" pitchFamily="2" charset="-78"/>
              </a:rPr>
              <a:t> </a:t>
            </a:r>
            <a:r>
              <a:rPr lang="en-US" sz="2500" b="1" dirty="0">
                <a:latin typeface="Times New Roman" pitchFamily="18" charset="0"/>
                <a:cs typeface="Times New Roman" pitchFamily="18" charset="0"/>
              </a:rPr>
              <a:t>feedings</a:t>
            </a:r>
            <a:endParaRPr lang="fa-IR" sz="2500" b="1" dirty="0">
              <a:latin typeface="Times New Roman" pitchFamily="18" charset="0"/>
              <a:cs typeface="Times New Roman" pitchFamily="18" charset="0"/>
            </a:endParaRPr>
          </a:p>
          <a:p>
            <a:pPr marL="0" indent="0" algn="just" rtl="1">
              <a:buNone/>
            </a:pPr>
            <a:r>
              <a:rPr lang="fa-IR" sz="2500" dirty="0">
                <a:cs typeface="B Yagut" pitchFamily="2" charset="-78"/>
              </a:rPr>
              <a:t>غذای کمکی که در کنار شیرمادر داده میشود، وقتیکه شیرمادر دیگر  به تنهائی کافی نیست.</a:t>
            </a: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91766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72000"/>
          </a:xfrm>
        </p:spPr>
        <p:txBody>
          <a:bodyPr>
            <a:noAutofit/>
          </a:bodyPr>
          <a:lstStyle/>
          <a:p>
            <a:pPr algn="just" rtl="1">
              <a:buFont typeface="Wingdings" pitchFamily="2" charset="2"/>
              <a:buChar char="q"/>
            </a:pPr>
            <a:r>
              <a:rPr lang="fa-IR" sz="2300" dirty="0">
                <a:cs typeface="B Yagut" pitchFamily="2" charset="-78"/>
              </a:rPr>
              <a:t>اگر مادر به هر دلیلی نتواند شیر بدهد مادر و شیرخوار نیازمند حمایت و توجه بیشترند: بهترین شیر جایگزین شیر دایه است و چنانچه در دسترس نباشد، شیرمصنوعی استفاده شود در کلیه مواردی که شیرخوار به ناحق از شیرمادر محروم شده، مثل تصور ناکافی بودن شیرمادر و شروع شیر کمکی و قطع شیردهی، برقراری مجدد شیردهی امکان پذیر است. حتی امکان ایجاد شیردهی برای مادری که کودکی را به فرزندخواندگی می پذیرد ممکن است. برقراری مجدد شیردهی نیازمند مشاوره موثر و حمایت همه جانبه و صبر و حوصله است. در برقراری مجدد و یا ایجاد شیردهی 3 عامل مهم وجود دارد:</a:t>
            </a:r>
          </a:p>
          <a:p>
            <a:pPr marL="1166813" indent="-268288" algn="just" defTabSz="1071563" rtl="1">
              <a:buFont typeface="Courier New" pitchFamily="49" charset="0"/>
              <a:buChar char="o"/>
            </a:pPr>
            <a:r>
              <a:rPr lang="fa-IR" sz="2300" dirty="0">
                <a:cs typeface="B Yagut" pitchFamily="2" charset="-78"/>
              </a:rPr>
              <a:t>انگیزه قوی و تمایل مادر،</a:t>
            </a:r>
            <a:endParaRPr lang="en-US" sz="2300" dirty="0">
              <a:cs typeface="B Yagut" pitchFamily="2" charset="-78"/>
            </a:endParaRPr>
          </a:p>
          <a:p>
            <a:pPr marL="1166813" indent="-268288" algn="just" defTabSz="1071563" rtl="1">
              <a:buFont typeface="Courier New" pitchFamily="49" charset="0"/>
              <a:buChar char="o"/>
            </a:pPr>
            <a:r>
              <a:rPr lang="fa-IR" sz="2300" dirty="0">
                <a:cs typeface="B Yagut" pitchFamily="2" charset="-78"/>
              </a:rPr>
              <a:t>مکیدن مکرر و صحیح پستان،</a:t>
            </a:r>
          </a:p>
          <a:p>
            <a:pPr marL="1166813" indent="-268288" algn="just" defTabSz="1071563" rtl="1">
              <a:buFont typeface="Courier New" pitchFamily="49" charset="0"/>
              <a:buChar char="o"/>
            </a:pPr>
            <a:r>
              <a:rPr lang="fa-IR" sz="2300" dirty="0">
                <a:cs typeface="B Yagut" pitchFamily="2" charset="-78"/>
              </a:rPr>
              <a:t>حمایت برای تقویت اعتماد به نفس.</a:t>
            </a:r>
            <a:endParaRPr lang="en-US" sz="2300" dirty="0">
              <a:cs typeface="B Yagut" pitchFamily="2" charset="-78"/>
            </a:endParaRPr>
          </a:p>
        </p:txBody>
      </p:sp>
      <p:sp>
        <p:nvSpPr>
          <p:cNvPr id="5" name="Title 1"/>
          <p:cNvSpPr>
            <a:spLocks noGrp="1"/>
          </p:cNvSpPr>
          <p:nvPr>
            <p:ph type="title"/>
          </p:nvPr>
        </p:nvSpPr>
        <p:spPr>
          <a:xfrm>
            <a:off x="457200" y="381000"/>
            <a:ext cx="8229600" cy="762000"/>
          </a:xfrm>
        </p:spPr>
        <p:txBody>
          <a:bodyPr>
            <a:noAutofit/>
          </a:bodyPr>
          <a:lstStyle/>
          <a:p>
            <a:pPr marL="457200" indent="-457200" algn="r" rtl="1">
              <a:buFont typeface="Wingdings" panose="05000000000000000000" pitchFamily="2" charset="2"/>
              <a:buChar char="v"/>
            </a:pPr>
            <a:r>
              <a:rPr lang="fa-IR" sz="2800" b="1" dirty="0">
                <a:cs typeface="B Yagut" pitchFamily="2" charset="-78"/>
              </a:rPr>
              <a:t>حمایتهای لازم برای شیرخواران محروم از شیر مادر</a:t>
            </a:r>
            <a:r>
              <a:rPr lang="en-US" sz="2800" b="1" dirty="0">
                <a:cs typeface="B Yagut" pitchFamily="2" charset="-78"/>
              </a:rPr>
              <a:t>:</a:t>
            </a:r>
            <a:r>
              <a:rPr lang="fa-IR" sz="2800" b="1" dirty="0">
                <a:cs typeface="B Yagut" pitchFamily="2" charset="-78"/>
              </a:rPr>
              <a:t> </a:t>
            </a:r>
            <a:endParaRPr lang="en-US" sz="28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97613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کرمانشاه</_x062f__x0627__x0646__x0634__x06af__x0627__x0647_>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5NN7CDR5NKU2-831-988</_dlc_DocId>
    <_dlc_DocIdUrl xmlns="1047730d-92e1-4018-9084-d932fd3a7f58">
      <Url>http://www.health.gov.ir/hnd/_layouts/DocIdRedir.aspx?ID=5NN7CDR5NKU2-831-988</Url>
      <Description>5NN7CDR5NKU2-831-988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EE675-977F-47AB-A36C-4EFE8AE3F332}">
  <ds:schemaRefs>
    <ds:schemaRef ds:uri="12fdc5dc-769e-4543-b10d-fbea3dac4417"/>
    <ds:schemaRef ds:uri="http://schemas.microsoft.com/office/2006/documentManagement/types"/>
    <ds:schemaRef ds:uri="http://purl.org/dc/elements/1.1/"/>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1047730d-92e1-4018-9084-d932fd3a7f58"/>
    <ds:schemaRef ds:uri="http://www.w3.org/XML/1998/namespace"/>
  </ds:schemaRefs>
</ds:datastoreItem>
</file>

<file path=customXml/itemProps2.xml><?xml version="1.0" encoding="utf-8"?>
<ds:datastoreItem xmlns:ds="http://schemas.openxmlformats.org/officeDocument/2006/customXml" ds:itemID="{96AFAFB5-FAF2-4602-AFAB-2757091DD587}">
  <ds:schemaRefs>
    <ds:schemaRef ds:uri="http://schemas.microsoft.com/sharepoint/v3/contenttype/forms"/>
  </ds:schemaRefs>
</ds:datastoreItem>
</file>

<file path=customXml/itemProps3.xml><?xml version="1.0" encoding="utf-8"?>
<ds:datastoreItem xmlns:ds="http://schemas.openxmlformats.org/officeDocument/2006/customXml" ds:itemID="{9C5142AB-D9CC-4912-A7AC-FB4DD0AF014D}">
  <ds:schemaRefs>
    <ds:schemaRef ds:uri="http://schemas.microsoft.com/sharepoint/events"/>
  </ds:schemaRefs>
</ds:datastoreItem>
</file>

<file path=customXml/itemProps4.xml><?xml version="1.0" encoding="utf-8"?>
<ds:datastoreItem xmlns:ds="http://schemas.openxmlformats.org/officeDocument/2006/customXml" ds:itemID="{04AD62E1-6B45-4F83-878A-F2CB5DB9E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889</TotalTime>
  <Words>3056</Words>
  <Application>Microsoft Office PowerPoint</Application>
  <PresentationFormat>On-screen Show (4:3)</PresentationFormat>
  <Paragraphs>243</Paragraphs>
  <Slides>35</Slides>
  <Notes>1</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B Yagut</vt:lpstr>
      <vt:lpstr>B.yagut</vt:lpstr>
      <vt:lpstr>Baskerville Old Face</vt:lpstr>
      <vt:lpstr>Calibri</vt:lpstr>
      <vt:lpstr>Courier New</vt:lpstr>
      <vt:lpstr>Times New Roman</vt:lpstr>
      <vt:lpstr>Wingdings</vt:lpstr>
      <vt:lpstr>Office Theme</vt:lpstr>
      <vt:lpstr>مراقبتهای ادغام یافته سلامت کودکان </vt:lpstr>
      <vt:lpstr> مشخصات سند</vt:lpstr>
      <vt:lpstr> اهداف آموزشی:</vt:lpstr>
      <vt:lpstr> اهداف آموزشی:</vt:lpstr>
      <vt:lpstr>فهرست عناوین:</vt:lpstr>
      <vt:lpstr>فهرست عناوین:</vt:lpstr>
      <vt:lpstr>PowerPoint Presentation</vt:lpstr>
      <vt:lpstr>تعریف ها (شایعترین ها):</vt:lpstr>
      <vt:lpstr>حمایتهای لازم برای شیرخواران محروم از شیر مادر: </vt:lpstr>
      <vt:lpstr>حمایتهای لازم برای شیرخواران محروم از شیر مادر: </vt:lpstr>
      <vt:lpstr>تولید شیر وشیردهی مجدد</vt:lpstr>
      <vt:lpstr>تغذیه با شیرکمکی بجز شیر مادر :</vt:lpstr>
      <vt:lpstr>دلایل بی مورد در استفاده از شیرمصنوعی و مخاطرات آن: </vt:lpstr>
      <vt:lpstr>مخاطرات استفاده از مکمل شیر مصنوعی: </vt:lpstr>
      <vt:lpstr>ارزیابی قبل از شروع شیر کمکی:</vt:lpstr>
      <vt:lpstr>مخاطرات تجویز غیر ضروری مکمل :</vt:lpstr>
      <vt:lpstr>تجویز شیرکمکی غیر از شیرمادر: </vt:lpstr>
      <vt:lpstr>انتخاب شیرکمکی :</vt:lpstr>
      <vt:lpstr>مواردی که بايد قبل از تجويز شير کمکی در نظر گرفته و کنترل شوند: </vt:lpstr>
      <vt:lpstr>مواردی که بايد قبل از تجويز شير کمکی در نظر گرفته و کنترل شوند: </vt:lpstr>
      <vt:lpstr>دستورالعمل کشوری جهت تجویز شیر مصنوعی </vt:lpstr>
      <vt:lpstr>مقدار شیر مصنوعی مورد نیاز: </vt:lpstr>
      <vt:lpstr>تغذیه با شیر مصنوعی :</vt:lpstr>
      <vt:lpstr>تغذیه با شیر مصنوعی :</vt:lpstr>
      <vt:lpstr>اگر کودک فقط با شیر مصنوعی و بطری تغذیه میشود:</vt:lpstr>
      <vt:lpstr>توصیه در مورد برآورد مقدار شیر مورد نیاز روزانه:</vt:lpstr>
      <vt:lpstr>برآورد مقدار شیر مورد نیاز یک کودک در روز: </vt:lpstr>
      <vt:lpstr>ارائه مکمل:</vt:lpstr>
      <vt:lpstr>ارائه مکمل :</vt:lpstr>
      <vt:lpstr>کاهش مقدار مکمل :</vt:lpstr>
      <vt:lpstr>خلاصه مطالب و نتیجه گیری:</vt:lpstr>
      <vt:lpstr>PowerPoint Presentation</vt:lpstr>
      <vt:lpstr>پرسش وتمرین: </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sakhteman</dc:creator>
  <cp:lastModifiedBy>Sima Jalali</cp:lastModifiedBy>
  <cp:revision>258</cp:revision>
  <dcterms:created xsi:type="dcterms:W3CDTF">2020-04-21T05:12:12Z</dcterms:created>
  <dcterms:modified xsi:type="dcterms:W3CDTF">2020-12-06T07:31:10Z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57b4abfb-f364-4bc0-a1af-7ac72b372a65</vt:lpwstr>
  </property>
</Properties>
</file>